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65" r:id="rId2"/>
    <p:sldId id="366" r:id="rId3"/>
    <p:sldId id="367" r:id="rId4"/>
    <p:sldId id="368" r:id="rId5"/>
    <p:sldId id="369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79" r:id="rId16"/>
    <p:sldId id="38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193E"/>
    <a:srgbClr val="7CA42C"/>
    <a:srgbClr val="F5C400"/>
    <a:srgbClr val="DEB400"/>
    <a:srgbClr val="672152"/>
    <a:srgbClr val="9ACA3C"/>
    <a:srgbClr val="CA0C5D"/>
    <a:srgbClr val="B50B54"/>
    <a:srgbClr val="CE0C5F"/>
    <a:srgbClr val="F22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2" autoAdjust="0"/>
    <p:restoredTop sz="94660"/>
  </p:normalViewPr>
  <p:slideViewPr>
    <p:cSldViewPr>
      <p:cViewPr varScale="1">
        <p:scale>
          <a:sx n="118" d="100"/>
          <a:sy n="118" d="100"/>
        </p:scale>
        <p:origin x="42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562" y="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The Wireless Power Consortium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BF36D-A066-4DD9-A4E6-AF46CB309A73}" type="datetime3">
              <a:rPr lang="en-US" smtClean="0"/>
              <a:t>7 June 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21C65E-850A-4CE8-B989-C54E98DC8F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08336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smtClean="0"/>
              <a:t>The Wireless Power Consortium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6336B4-46BB-4A38-B50A-9C4D9F479C16}" type="datetime3">
              <a:rPr lang="en-US" smtClean="0"/>
              <a:t>7 June 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449893-0346-4B97-A436-A50CBD79F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6926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3AC8A9-E9C4-4086-99CF-B9324583CA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36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3AC8A9-E9C4-4086-99CF-B9324583CA4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649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3AC8A9-E9C4-4086-99CF-B9324583CA4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178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3AC8A9-E9C4-4086-99CF-B9324583CA4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25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3AC8A9-E9C4-4086-99CF-B9324583CA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77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3AC8A9-E9C4-4086-99CF-B9324583CA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51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3AC8A9-E9C4-4086-99CF-B9324583CA4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05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3AC8A9-E9C4-4086-99CF-B9324583CA4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5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3AC8A9-E9C4-4086-99CF-B9324583CA4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36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3AC8A9-E9C4-4086-99CF-B9324583CA4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6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3AC8A9-E9C4-4086-99CF-B9324583CA4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48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3AC8A9-E9C4-4086-99CF-B9324583CA4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43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 userDrawn="1"/>
        </p:nvGrpSpPr>
        <p:grpSpPr>
          <a:xfrm>
            <a:off x="0" y="0"/>
            <a:ext cx="9144000" cy="4828677"/>
            <a:chOff x="0" y="0"/>
            <a:chExt cx="9144000" cy="4828677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0"/>
              <a:ext cx="9144000" cy="4828676"/>
            </a:xfrm>
            <a:prstGeom prst="rect">
              <a:avLst/>
            </a:prstGeom>
            <a:solidFill>
              <a:srgbClr val="9ACA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>
                <a:solidFill>
                  <a:prstClr val="white"/>
                </a:solidFill>
              </a:endParaRPr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>
              <a:off x="0" y="0"/>
              <a:ext cx="4190999" cy="4828676"/>
            </a:xfrm>
            <a:prstGeom prst="rect">
              <a:avLst/>
            </a:prstGeom>
            <a:solidFill>
              <a:srgbClr val="82A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>
                <a:solidFill>
                  <a:prstClr val="white"/>
                </a:solidFill>
              </a:endParaRPr>
            </a:p>
          </p:txBody>
        </p:sp>
        <p:sp>
          <p:nvSpPr>
            <p:cNvPr id="18" name="Isosceles Triangle 17"/>
            <p:cNvSpPr/>
            <p:nvPr userDrawn="1"/>
          </p:nvSpPr>
          <p:spPr bwMode="auto">
            <a:xfrm rot="5400000">
              <a:off x="4251158" y="-64165"/>
              <a:ext cx="4828673" cy="4957011"/>
            </a:xfrm>
            <a:prstGeom prst="triangle">
              <a:avLst>
                <a:gd name="adj" fmla="val 100000"/>
              </a:avLst>
            </a:prstGeom>
            <a:solidFill>
              <a:srgbClr val="82A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2165687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3821" y="3078082"/>
            <a:ext cx="7772400" cy="17526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5243769"/>
            <a:ext cx="3810000" cy="111512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45" t="24444" r="32578" b="24445"/>
          <a:stretch/>
        </p:blipFill>
        <p:spPr>
          <a:xfrm>
            <a:off x="1600199" y="5008111"/>
            <a:ext cx="990599" cy="1469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989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4828676"/>
          </a:xfrm>
          <a:prstGeom prst="rect">
            <a:avLst/>
          </a:prstGeom>
          <a:solidFill>
            <a:srgbClr val="F5C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0" y="0"/>
            <a:ext cx="4190999" cy="4828676"/>
          </a:xfrm>
          <a:prstGeom prst="rect">
            <a:avLst/>
          </a:prstGeom>
          <a:solidFill>
            <a:srgbClr val="DE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Isosceles Triangle 19"/>
          <p:cNvSpPr/>
          <p:nvPr userDrawn="1"/>
        </p:nvSpPr>
        <p:spPr bwMode="auto">
          <a:xfrm rot="5400000">
            <a:off x="4251158" y="-64165"/>
            <a:ext cx="4828673" cy="4957011"/>
          </a:xfrm>
          <a:prstGeom prst="triangle">
            <a:avLst>
              <a:gd name="adj" fmla="val 100000"/>
            </a:avLst>
          </a:prstGeom>
          <a:solidFill>
            <a:srgbClr val="DE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1D0C7A-BE0D-4A98-9CF0-46468E7F75F4}" type="datetime3">
              <a:rPr lang="en-US" smtClean="0"/>
              <a:t>7 June 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How it 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B32978B-622E-44F3-A640-55637822ED7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2165687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1295400" y="563563"/>
            <a:ext cx="3276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  <a:latin typeface="Avenir Book" charset="0"/>
                <a:cs typeface="+mn-cs"/>
              </a:rPr>
              <a:t>Power for a Wireless World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42" y="215560"/>
            <a:ext cx="754516" cy="106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0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295400"/>
            <a:ext cx="3008313" cy="1066800"/>
          </a:xfrm>
        </p:spPr>
        <p:txBody>
          <a:bodyPr anchor="t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95400"/>
            <a:ext cx="5111750" cy="4830763"/>
          </a:xfrm>
        </p:spPr>
        <p:txBody>
          <a:bodyPr/>
          <a:lstStyle>
            <a:lvl1pPr>
              <a:buClr>
                <a:srgbClr val="7CA42C"/>
              </a:buClr>
              <a:defRPr sz="3200"/>
            </a:lvl1pPr>
            <a:lvl2pPr>
              <a:buClr>
                <a:srgbClr val="7CA42C"/>
              </a:buClr>
              <a:defRPr sz="2800"/>
            </a:lvl2pPr>
            <a:lvl3pPr>
              <a:buClr>
                <a:schemeClr val="accent1"/>
              </a:buClr>
              <a:defRPr sz="2400"/>
            </a:lvl3pPr>
            <a:lvl4pPr>
              <a:buClr>
                <a:schemeClr val="accent1"/>
              </a:buClr>
              <a:defRPr sz="2000"/>
            </a:lvl4pPr>
            <a:lvl5pPr>
              <a:buClr>
                <a:schemeClr val="accent1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62200"/>
            <a:ext cx="3008313" cy="3763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0A27-475E-40A4-87A2-E5FA60E06E34}" type="datetime3">
              <a:rPr lang="en-US" smtClean="0"/>
              <a:t>7 June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How it works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978B-622E-44F3-A640-55637822ED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742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486400" cy="4343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8783-06E6-4E90-93FF-F10CCA2282D1}" type="datetime3">
              <a:rPr lang="en-US" smtClean="0"/>
              <a:t>7 June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How it works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978B-622E-44F3-A640-55637822ED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19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7CA42C"/>
              </a:buClr>
              <a:buFont typeface="Arial" panose="020B0604020202020204" pitchFamily="34" charset="0"/>
              <a:buChar char="•"/>
              <a:defRPr/>
            </a:lvl1pPr>
            <a:lvl2pPr>
              <a:buClr>
                <a:srgbClr val="7CA42C"/>
              </a:buClr>
              <a:defRPr/>
            </a:lvl2pPr>
            <a:lvl3pPr>
              <a:buClr>
                <a:srgbClr val="7CA42C"/>
              </a:buClr>
              <a:defRPr/>
            </a:lvl3pPr>
            <a:lvl4pPr>
              <a:buClr>
                <a:srgbClr val="7CA42C"/>
              </a:buClr>
              <a:defRPr/>
            </a:lvl4pPr>
            <a:lvl5pPr>
              <a:buClr>
                <a:srgbClr val="7CA42C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2A1F-F691-408B-8138-9B577142D2F3}" type="datetime3">
              <a:rPr lang="en-US" smtClean="0"/>
              <a:t>7 June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How it 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978B-622E-44F3-A640-55637822ED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929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514600"/>
            <a:ext cx="8229600" cy="2286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32D4-994B-41D6-BED7-ECA4A0D29759}" type="datetime3">
              <a:rPr lang="en-US" smtClean="0"/>
              <a:t>7 June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How it 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978B-622E-44F3-A640-55637822ED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7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rgbClr val="7CA42C"/>
              </a:buClr>
              <a:defRPr sz="2800"/>
            </a:lvl1pPr>
            <a:lvl2pPr>
              <a:buClr>
                <a:srgbClr val="7CA42C"/>
              </a:buClr>
              <a:defRPr sz="2400"/>
            </a:lvl2pPr>
            <a:lvl3pPr>
              <a:buClr>
                <a:srgbClr val="7CA42C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rgbClr val="7CA42C"/>
              </a:buClr>
              <a:defRPr sz="2800"/>
            </a:lvl1pPr>
            <a:lvl2pPr>
              <a:buClr>
                <a:srgbClr val="7CA42C"/>
              </a:buClr>
              <a:defRPr sz="2400"/>
            </a:lvl2pPr>
            <a:lvl3pPr>
              <a:buClr>
                <a:srgbClr val="7CA42C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BBE9-704E-429A-B4C0-BC0444A3F909}" type="datetime3">
              <a:rPr lang="en-US" smtClean="0"/>
              <a:t>7 June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How it works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978B-622E-44F3-A640-55637822ED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63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rgbClr val="7CA42C"/>
              </a:buClr>
              <a:defRPr sz="2400"/>
            </a:lvl1pPr>
            <a:lvl2pPr>
              <a:buClr>
                <a:srgbClr val="7CA42C"/>
              </a:buClr>
              <a:defRPr sz="2000"/>
            </a:lvl2pPr>
            <a:lvl3pPr>
              <a:buClr>
                <a:srgbClr val="7CA42C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Clr>
                <a:srgbClr val="7CA42C"/>
              </a:buClr>
              <a:defRPr sz="2400"/>
            </a:lvl1pPr>
            <a:lvl2pPr>
              <a:buClr>
                <a:srgbClr val="7CA42C"/>
              </a:buClr>
              <a:defRPr sz="2000"/>
            </a:lvl2pPr>
            <a:lvl3pPr>
              <a:buClr>
                <a:srgbClr val="7CA42C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A1B9-5F12-4935-887C-CC45AF0995E6}" type="datetime3">
              <a:rPr lang="en-US" smtClean="0"/>
              <a:t>7 June 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How it works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978B-622E-44F3-A640-55637822ED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92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7751-FF8E-4350-AB1C-F57A52DC75F8}" type="datetime3">
              <a:rPr lang="en-US" smtClean="0"/>
              <a:t>7 June 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How it works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978B-622E-44F3-A640-55637822ED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895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8E98-08AB-4968-8FA0-4C501F60B8AC}" type="datetime3">
              <a:rPr lang="en-US" smtClean="0"/>
              <a:t>7 June 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How it 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978B-622E-44F3-A640-55637822ED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1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5DD0B43-9384-48D9-865F-EA2A712B2674}" type="datetime3">
              <a:rPr lang="en-US" smtClean="0"/>
              <a:t>7 June 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How it 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B32978B-622E-44F3-A640-55637822ED7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0"/>
            <a:ext cx="9144000" cy="4828677"/>
            <a:chOff x="0" y="0"/>
            <a:chExt cx="9144000" cy="4828677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0"/>
              <a:ext cx="9144000" cy="4828676"/>
            </a:xfrm>
            <a:prstGeom prst="rect">
              <a:avLst/>
            </a:prstGeom>
            <a:solidFill>
              <a:srgbClr val="9ACA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>
              <a:off x="0" y="0"/>
              <a:ext cx="4190999" cy="4828676"/>
            </a:xfrm>
            <a:prstGeom prst="rect">
              <a:avLst/>
            </a:prstGeom>
            <a:solidFill>
              <a:srgbClr val="82A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Isosceles Triangle 10"/>
            <p:cNvSpPr/>
            <p:nvPr userDrawn="1"/>
          </p:nvSpPr>
          <p:spPr bwMode="auto">
            <a:xfrm rot="5400000">
              <a:off x="4251158" y="-64165"/>
              <a:ext cx="4828673" cy="4957011"/>
            </a:xfrm>
            <a:prstGeom prst="triangle">
              <a:avLst>
                <a:gd name="adj" fmla="val 100000"/>
              </a:avLst>
            </a:prstGeom>
            <a:solidFill>
              <a:srgbClr val="82A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5243769"/>
            <a:ext cx="3810000" cy="111512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45" t="24444" r="32578" b="24445"/>
          <a:stretch/>
        </p:blipFill>
        <p:spPr>
          <a:xfrm>
            <a:off x="1600199" y="5008111"/>
            <a:ext cx="990599" cy="1469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017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BAAD9B7-A77D-4546-A21F-587D7F2AC833}" type="datetime3">
              <a:rPr lang="en-US" smtClean="0"/>
              <a:t>7 June 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How it 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B32978B-622E-44F3-A640-55637822ED7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15070" y="3505200"/>
            <a:ext cx="8713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Competition,</a:t>
            </a:r>
            <a:r>
              <a:rPr lang="en-US" sz="2400" baseline="0" dirty="0" smtClean="0">
                <a:solidFill>
                  <a:schemeClr val="bg1"/>
                </a:solidFill>
              </a:rPr>
              <a:t> Cooperation, Intellectual Property, and Network Effects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4828676"/>
          </a:xfrm>
          <a:prstGeom prst="rect">
            <a:avLst/>
          </a:prstGeom>
          <a:solidFill>
            <a:srgbClr val="672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0" y="0"/>
            <a:ext cx="4190999" cy="4828676"/>
          </a:xfrm>
          <a:prstGeom prst="rect">
            <a:avLst/>
          </a:prstGeom>
          <a:solidFill>
            <a:srgbClr val="4D19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Isosceles Triangle 14"/>
          <p:cNvSpPr/>
          <p:nvPr userDrawn="1"/>
        </p:nvSpPr>
        <p:spPr bwMode="auto">
          <a:xfrm rot="5400000">
            <a:off x="4251158" y="-64165"/>
            <a:ext cx="4828673" cy="4957011"/>
          </a:xfrm>
          <a:prstGeom prst="triangle">
            <a:avLst>
              <a:gd name="adj" fmla="val 100000"/>
            </a:avLst>
          </a:prstGeom>
          <a:solidFill>
            <a:srgbClr val="4D19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2165687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1295400" y="563563"/>
            <a:ext cx="3276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  <a:latin typeface="Avenir Book" charset="0"/>
                <a:cs typeface="+mn-cs"/>
              </a:rPr>
              <a:t>Power for a Wireless World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42" y="215560"/>
            <a:ext cx="754516" cy="106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46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4828677"/>
            <a:chOff x="0" y="0"/>
            <a:chExt cx="9144000" cy="4828677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0"/>
              <a:ext cx="9144000" cy="4828676"/>
            </a:xfrm>
            <a:prstGeom prst="rect">
              <a:avLst/>
            </a:prstGeom>
            <a:solidFill>
              <a:srgbClr val="9ACA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>
              <a:off x="0" y="0"/>
              <a:ext cx="4190999" cy="4828676"/>
            </a:xfrm>
            <a:prstGeom prst="rect">
              <a:avLst/>
            </a:prstGeom>
            <a:solidFill>
              <a:srgbClr val="82A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Isosceles Triangle 10"/>
            <p:cNvSpPr/>
            <p:nvPr userDrawn="1"/>
          </p:nvSpPr>
          <p:spPr bwMode="auto">
            <a:xfrm rot="5400000">
              <a:off x="4251158" y="-64165"/>
              <a:ext cx="4828673" cy="4957011"/>
            </a:xfrm>
            <a:prstGeom prst="triangle">
              <a:avLst>
                <a:gd name="adj" fmla="val 100000"/>
              </a:avLst>
            </a:prstGeom>
            <a:solidFill>
              <a:srgbClr val="82A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2" name="Rectangle 11"/>
          <p:cNvSpPr/>
          <p:nvPr userDrawn="1"/>
        </p:nvSpPr>
        <p:spPr>
          <a:xfrm>
            <a:off x="0" y="1295400"/>
            <a:ext cx="9144000" cy="3581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62200" y="1"/>
            <a:ext cx="6781800" cy="1295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E370F-2597-46A8-991B-3754B7EA707F}" type="datetime3">
              <a:rPr lang="en-US" smtClean="0"/>
              <a:t>7 June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How it 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2978B-622E-44F3-A640-55637822ED7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7" t="-10468"/>
          <a:stretch/>
        </p:blipFill>
        <p:spPr>
          <a:xfrm>
            <a:off x="0" y="314793"/>
            <a:ext cx="2218545" cy="61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55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3" r:id="rId9"/>
    <p:sldLayoutId id="2147483664" r:id="rId10"/>
    <p:sldLayoutId id="2147483656" r:id="rId11"/>
    <p:sldLayoutId id="2147483657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1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Wireless Power </a:t>
            </a:r>
            <a:br>
              <a:rPr lang="en-US" dirty="0"/>
            </a:br>
            <a:r>
              <a:rPr lang="en-US" dirty="0" smtClean="0"/>
              <a:t>How </a:t>
            </a:r>
            <a:r>
              <a:rPr lang="en-US" dirty="0" smtClean="0"/>
              <a:t>it works</a:t>
            </a:r>
            <a:endParaRPr lang="en-US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Disclaimer: The purpose of this information is to explain the wireless power technology – It can differ in some aspects from the specification.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578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Communication (Data-Format)</a:t>
            </a:r>
            <a:endParaRPr lang="en-US" dirty="0"/>
          </a:p>
        </p:txBody>
      </p:sp>
      <p:sp>
        <p:nvSpPr>
          <p:cNvPr id="194" name="Content Placeholder 212"/>
          <p:cNvSpPr>
            <a:spLocks noGrp="1"/>
          </p:cNvSpPr>
          <p:nvPr>
            <p:ph idx="1"/>
          </p:nvPr>
        </p:nvSpPr>
        <p:spPr>
          <a:xfrm>
            <a:off x="457200" y="1600200"/>
            <a:ext cx="420065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Speed: 2 Kbit/s</a:t>
            </a:r>
          </a:p>
          <a:p>
            <a:r>
              <a:rPr lang="en-US" dirty="0" smtClean="0"/>
              <a:t>Bit-encoding: bi-phase</a:t>
            </a:r>
          </a:p>
          <a:p>
            <a:r>
              <a:rPr lang="en-US" dirty="0" smtClean="0"/>
              <a:t>Byte encoding: </a:t>
            </a:r>
            <a:br>
              <a:rPr lang="en-US" dirty="0" smtClean="0"/>
            </a:br>
            <a:r>
              <a:rPr lang="en-US" dirty="0" smtClean="0"/>
              <a:t>Start-bit, 8bit data, parity-bit, stop-bit</a:t>
            </a:r>
          </a:p>
          <a:p>
            <a:r>
              <a:rPr lang="en-US" dirty="0" smtClean="0"/>
              <a:t>Packet Structure</a:t>
            </a:r>
          </a:p>
          <a:p>
            <a:pPr lvl="1"/>
            <a:r>
              <a:rPr lang="en-US" dirty="0" smtClean="0"/>
              <a:t>Preamble (&gt;= 11bit)</a:t>
            </a:r>
          </a:p>
          <a:p>
            <a:pPr lvl="1"/>
            <a:r>
              <a:rPr lang="en-US" dirty="0" smtClean="0"/>
              <a:t>Header (1 Byte)</a:t>
            </a:r>
          </a:p>
          <a:p>
            <a:pPr lvl="2"/>
            <a:r>
              <a:rPr lang="en-US" dirty="0" smtClean="0"/>
              <a:t>Indicates packet type and message length</a:t>
            </a:r>
          </a:p>
          <a:p>
            <a:pPr lvl="1"/>
            <a:r>
              <a:rPr lang="en-US" dirty="0" smtClean="0"/>
              <a:t>Message (1 .. 27 Byte)</a:t>
            </a:r>
          </a:p>
          <a:p>
            <a:pPr lvl="2"/>
            <a:r>
              <a:rPr lang="en-US" dirty="0" smtClean="0"/>
              <a:t>One complete message per packet</a:t>
            </a:r>
          </a:p>
          <a:p>
            <a:pPr lvl="2"/>
            <a:r>
              <a:rPr lang="en-US" dirty="0" smtClean="0"/>
              <a:t>Payload for control</a:t>
            </a:r>
          </a:p>
          <a:p>
            <a:pPr lvl="1"/>
            <a:r>
              <a:rPr lang="en-US" dirty="0" smtClean="0"/>
              <a:t>Checksum (1 Byte)</a:t>
            </a:r>
          </a:p>
          <a:p>
            <a:pPr lvl="1"/>
            <a:endParaRPr lang="en-US" dirty="0" smtClean="0"/>
          </a:p>
        </p:txBody>
      </p:sp>
      <p:sp>
        <p:nvSpPr>
          <p:cNvPr id="71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AFA7-BD1A-4DD2-BE4A-AE5B75DC407D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165" name="Group 164"/>
          <p:cNvGrpSpPr/>
          <p:nvPr/>
        </p:nvGrpSpPr>
        <p:grpSpPr>
          <a:xfrm>
            <a:off x="5175584" y="2301898"/>
            <a:ext cx="2921041" cy="557633"/>
            <a:chOff x="5175584" y="2301898"/>
            <a:chExt cx="2921041" cy="557633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5175584" y="2301899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5083784" y="2393699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 flipH="1" flipV="1">
              <a:off x="5266349" y="2393699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5358149" y="2484464"/>
              <a:ext cx="183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5540714" y="2301899"/>
              <a:ext cx="36513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5448914" y="2393699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 flipH="1" flipV="1">
              <a:off x="5814044" y="2393699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5905844" y="2484464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 flipH="1" flipV="1">
              <a:off x="5997127" y="2393181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6088409" y="2301899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>
              <a:off x="6179692" y="2393181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6270974" y="2484464"/>
              <a:ext cx="36513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6544822" y="2393182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6636104" y="2301899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5400000">
              <a:off x="6727387" y="2393181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6818669" y="2484464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 flipH="1" flipV="1">
              <a:off x="6909952" y="2393182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7001234" y="2301899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>
              <a:off x="7092517" y="2393181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7183799" y="2484464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5400000" flipH="1" flipV="1">
              <a:off x="7275082" y="2393182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7366364" y="2301899"/>
              <a:ext cx="36513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5400000">
              <a:off x="7640212" y="2393181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7731494" y="2484464"/>
              <a:ext cx="36513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TextBox 146"/>
            <p:cNvSpPr txBox="1"/>
            <p:nvPr/>
          </p:nvSpPr>
          <p:spPr>
            <a:xfrm>
              <a:off x="5212097" y="2520977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600" dirty="0" smtClean="0">
                  <a:latin typeface="+mn-lt"/>
                </a:rPr>
                <a:t>1</a:t>
              </a:r>
            </a:p>
          </p:txBody>
        </p:sp>
        <p:grpSp>
          <p:nvGrpSpPr>
            <p:cNvPr id="252" name="Group 251"/>
            <p:cNvGrpSpPr/>
            <p:nvPr/>
          </p:nvGrpSpPr>
          <p:grpSpPr>
            <a:xfrm>
              <a:off x="5175585" y="2520977"/>
              <a:ext cx="2921040" cy="279373"/>
              <a:chOff x="5175585" y="2463827"/>
              <a:chExt cx="2921040" cy="292105"/>
            </a:xfrm>
          </p:grpSpPr>
          <p:cxnSp>
            <p:nvCxnSpPr>
              <p:cNvPr id="149" name="Straight Connector 148"/>
              <p:cNvCxnSpPr/>
              <p:nvPr/>
            </p:nvCxnSpPr>
            <p:spPr>
              <a:xfrm rot="5400000">
                <a:off x="5029532" y="2609880"/>
                <a:ext cx="29210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5400000">
                <a:off x="5394662" y="2609880"/>
                <a:ext cx="29210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>
                <a:off x="5759791" y="2609880"/>
                <a:ext cx="29210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5400000">
                <a:off x="6124922" y="2609880"/>
                <a:ext cx="29210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5400000">
                <a:off x="6490052" y="2609880"/>
                <a:ext cx="29210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>
                <a:off x="6855182" y="2609880"/>
                <a:ext cx="29210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5400000">
                <a:off x="7220311" y="2609880"/>
                <a:ext cx="29210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5400000">
                <a:off x="7585442" y="2609880"/>
                <a:ext cx="29210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5400000">
                <a:off x="7950572" y="2609880"/>
                <a:ext cx="29210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8" name="TextBox 157"/>
            <p:cNvSpPr txBox="1"/>
            <p:nvPr/>
          </p:nvSpPr>
          <p:spPr>
            <a:xfrm>
              <a:off x="5577227" y="2520977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600" dirty="0" smtClean="0">
                  <a:latin typeface="+mn-lt"/>
                </a:rPr>
                <a:t>0</a:t>
              </a: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942357" y="2520977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600" dirty="0" smtClean="0">
                  <a:latin typeface="+mn-lt"/>
                </a:rPr>
                <a:t>1</a:t>
              </a: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6307487" y="2520977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600" dirty="0" smtClean="0">
                  <a:latin typeface="+mn-lt"/>
                </a:rPr>
                <a:t>0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6672617" y="2520977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600" dirty="0" smtClean="0">
                  <a:latin typeface="+mn-lt"/>
                </a:rPr>
                <a:t>1</a:t>
              </a: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7037747" y="2520977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600" dirty="0" smtClean="0">
                  <a:latin typeface="+mn-lt"/>
                </a:rPr>
                <a:t>1</a:t>
              </a: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7402877" y="2520977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600" dirty="0" smtClean="0">
                  <a:latin typeface="+mn-lt"/>
                </a:rPr>
                <a:t>0</a:t>
              </a: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7768007" y="2520977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600" dirty="0" smtClean="0">
                  <a:latin typeface="+mn-lt"/>
                </a:rPr>
                <a:t>0</a:t>
              </a: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5175584" y="1393479"/>
            <a:ext cx="2921041" cy="752702"/>
            <a:chOff x="5175584" y="1393479"/>
            <a:chExt cx="2921041" cy="752702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5175584" y="1962581"/>
              <a:ext cx="183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 flipH="1" flipV="1">
              <a:off x="5083784" y="2054381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5266349" y="2054381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5358149" y="2145146"/>
              <a:ext cx="183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5540714" y="1962581"/>
              <a:ext cx="183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5448914" y="2054381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5631997" y="2053864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5723279" y="2145146"/>
              <a:ext cx="183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5905844" y="1962581"/>
              <a:ext cx="183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5814044" y="2054381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5996609" y="2054381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6088409" y="2145146"/>
              <a:ext cx="183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6270974" y="1962581"/>
              <a:ext cx="183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6179174" y="2054381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361739" y="2054381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6453539" y="2145146"/>
              <a:ext cx="183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6636104" y="1962581"/>
              <a:ext cx="183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 flipH="1" flipV="1">
              <a:off x="6544304" y="2054381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 flipH="1" flipV="1">
              <a:off x="6726869" y="2054381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6818669" y="2145146"/>
              <a:ext cx="183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7001234" y="1962581"/>
              <a:ext cx="183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6909434" y="2054381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 flipH="1" flipV="1">
              <a:off x="7091999" y="2054381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7183799" y="2145146"/>
              <a:ext cx="183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7366364" y="1962581"/>
              <a:ext cx="183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7274564" y="2054381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 flipH="1" flipV="1">
              <a:off x="7457129" y="2054381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7548929" y="2145146"/>
              <a:ext cx="183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7731494" y="1962581"/>
              <a:ext cx="183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7639694" y="2054381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7822259" y="2054381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7914059" y="2145146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5400000" flipH="1" flipV="1">
              <a:off x="8005342" y="2053864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Arrow Connector 175"/>
            <p:cNvCxnSpPr/>
            <p:nvPr/>
          </p:nvCxnSpPr>
          <p:spPr>
            <a:xfrm>
              <a:off x="5905844" y="1741916"/>
              <a:ext cx="36513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/>
            <p:nvPr/>
          </p:nvCxnSpPr>
          <p:spPr>
            <a:xfrm rot="5400000" flipH="1" flipV="1">
              <a:off x="5796305" y="1780016"/>
              <a:ext cx="219078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Arrow Connector 182"/>
            <p:cNvCxnSpPr/>
            <p:nvPr/>
          </p:nvCxnSpPr>
          <p:spPr>
            <a:xfrm rot="5400000" flipH="1" flipV="1">
              <a:off x="6162229" y="1779222"/>
              <a:ext cx="219078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TextBox 183"/>
            <p:cNvSpPr txBox="1"/>
            <p:nvPr/>
          </p:nvSpPr>
          <p:spPr>
            <a:xfrm>
              <a:off x="5796305" y="1393479"/>
              <a:ext cx="6030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200" dirty="0" smtClean="0">
                  <a:latin typeface="+mn-lt"/>
                </a:rPr>
                <a:t>0.5ms</a:t>
              </a: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4827590" y="2954097"/>
            <a:ext cx="4016431" cy="678876"/>
            <a:chOff x="4827590" y="2954097"/>
            <a:chExt cx="4016431" cy="678876"/>
          </a:xfrm>
        </p:grpSpPr>
        <p:cxnSp>
          <p:nvCxnSpPr>
            <p:cNvPr id="186" name="Straight Connector 185"/>
            <p:cNvCxnSpPr/>
            <p:nvPr/>
          </p:nvCxnSpPr>
          <p:spPr>
            <a:xfrm>
              <a:off x="5192720" y="2954099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5400000" flipH="1" flipV="1">
              <a:off x="5100920" y="3045899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5400000" flipH="1" flipV="1">
              <a:off x="5283485" y="3045899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flipV="1">
              <a:off x="5375285" y="3136664"/>
              <a:ext cx="183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flipV="1">
              <a:off x="5557850" y="2954099"/>
              <a:ext cx="36513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rot="5400000" flipH="1" flipV="1">
              <a:off x="5466050" y="3045899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 rot="5400000" flipH="1" flipV="1">
              <a:off x="5831180" y="3045899"/>
              <a:ext cx="18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5922980" y="3136664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rot="5400000" flipH="1" flipV="1">
              <a:off x="6014263" y="3045381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6105545" y="2954099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 rot="5400000">
              <a:off x="6196828" y="3045381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>
              <a:off x="6288110" y="3136664"/>
              <a:ext cx="36513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 rot="5400000" flipH="1" flipV="1">
              <a:off x="6561958" y="3045382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>
              <a:off x="6653240" y="2954099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rot="5400000">
              <a:off x="6744523" y="3045381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>
              <a:off x="6835805" y="3136664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rot="5400000" flipH="1" flipV="1">
              <a:off x="6927088" y="3045382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>
              <a:off x="7018370" y="2954099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5400000">
              <a:off x="7109653" y="3045381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>
              <a:off x="7200935" y="3136664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rot="5400000" flipH="1" flipV="1">
              <a:off x="7292218" y="3045382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/>
          </p:nvCxnSpPr>
          <p:spPr>
            <a:xfrm>
              <a:off x="7383500" y="2954099"/>
              <a:ext cx="36513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5400000">
              <a:off x="7657348" y="3045381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>
              <a:off x="7748630" y="3136664"/>
              <a:ext cx="36513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5192720" y="317317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b0</a:t>
              </a:r>
            </a:p>
          </p:txBody>
        </p:sp>
        <p:cxnSp>
          <p:nvCxnSpPr>
            <p:cNvPr id="212" name="Straight Connector 211"/>
            <p:cNvCxnSpPr/>
            <p:nvPr/>
          </p:nvCxnSpPr>
          <p:spPr>
            <a:xfrm rot="5400000">
              <a:off x="5046668" y="3319230"/>
              <a:ext cx="29210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5411798" y="3319230"/>
              <a:ext cx="29210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5400000">
              <a:off x="5776927" y="3319230"/>
              <a:ext cx="29210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6142058" y="3319230"/>
              <a:ext cx="29210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5400000">
              <a:off x="6507188" y="3319230"/>
              <a:ext cx="29210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6872318" y="3319230"/>
              <a:ext cx="29210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5400000">
              <a:off x="7237447" y="3319230"/>
              <a:ext cx="29210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5400000">
              <a:off x="7602578" y="3319230"/>
              <a:ext cx="29210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5400000">
              <a:off x="7967708" y="3319230"/>
              <a:ext cx="29210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TextBox 220"/>
            <p:cNvSpPr txBox="1"/>
            <p:nvPr/>
          </p:nvSpPr>
          <p:spPr>
            <a:xfrm>
              <a:off x="5557850" y="317317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b1</a:t>
              </a:r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5922980" y="317317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b2</a:t>
              </a: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6288110" y="317317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b3</a:t>
              </a:r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6653240" y="317317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b4</a:t>
              </a:r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7018370" y="317317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b5</a:t>
              </a: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7383500" y="317317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b6</a:t>
              </a:r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7748630" y="317317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b7</a:t>
              </a:r>
            </a:p>
          </p:txBody>
        </p:sp>
        <p:cxnSp>
          <p:nvCxnSpPr>
            <p:cNvPr id="228" name="Straight Connector 227"/>
            <p:cNvCxnSpPr/>
            <p:nvPr/>
          </p:nvCxnSpPr>
          <p:spPr>
            <a:xfrm rot="5400000">
              <a:off x="4736308" y="3045381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>
              <a:off x="4827590" y="3136664"/>
              <a:ext cx="36513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5400000" flipH="1" flipV="1">
              <a:off x="8022478" y="3045381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>
            <a:xfrm>
              <a:off x="8113760" y="2954098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/>
            <p:nvPr/>
          </p:nvCxnSpPr>
          <p:spPr>
            <a:xfrm rot="5400000">
              <a:off x="8205043" y="3045380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/>
          </p:nvCxnSpPr>
          <p:spPr>
            <a:xfrm>
              <a:off x="8296325" y="3136663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 rot="5400000" flipH="1" flipV="1">
              <a:off x="8387608" y="3045381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/>
            <p:nvPr/>
          </p:nvCxnSpPr>
          <p:spPr>
            <a:xfrm>
              <a:off x="8478890" y="2954098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/>
            <p:nvPr/>
          </p:nvCxnSpPr>
          <p:spPr>
            <a:xfrm rot="5400000">
              <a:off x="8570173" y="3045380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>
              <a:off x="8661455" y="3136663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5400000" flipH="1" flipV="1">
              <a:off x="8752738" y="3045381"/>
              <a:ext cx="1825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4681537" y="3319230"/>
              <a:ext cx="29210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8332837" y="3319230"/>
              <a:ext cx="29210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5400000">
              <a:off x="8697967" y="3319230"/>
              <a:ext cx="29210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5" name="TextBox 244"/>
            <p:cNvSpPr txBox="1"/>
            <p:nvPr/>
          </p:nvSpPr>
          <p:spPr>
            <a:xfrm rot="16200000">
              <a:off x="4805764" y="3196132"/>
              <a:ext cx="470642" cy="261610"/>
            </a:xfrm>
            <a:prstGeom prst="rect">
              <a:avLst/>
            </a:prstGeom>
            <a:noFill/>
          </p:spPr>
          <p:txBody>
            <a:bodyPr wrap="none" lIns="0" tIns="0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Start</a:t>
              </a:r>
            </a:p>
          </p:txBody>
        </p:sp>
        <p:sp>
          <p:nvSpPr>
            <p:cNvPr id="246" name="TextBox 245"/>
            <p:cNvSpPr txBox="1"/>
            <p:nvPr/>
          </p:nvSpPr>
          <p:spPr>
            <a:xfrm rot="16200000">
              <a:off x="8472622" y="3186607"/>
              <a:ext cx="461024" cy="261610"/>
            </a:xfrm>
            <a:prstGeom prst="rect">
              <a:avLst/>
            </a:prstGeom>
            <a:noFill/>
          </p:spPr>
          <p:txBody>
            <a:bodyPr wrap="none" lIns="0" tIns="0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Stop</a:t>
              </a:r>
            </a:p>
          </p:txBody>
        </p:sp>
        <p:sp>
          <p:nvSpPr>
            <p:cNvPr id="247" name="TextBox 246"/>
            <p:cNvSpPr txBox="1"/>
            <p:nvPr/>
          </p:nvSpPr>
          <p:spPr>
            <a:xfrm rot="16200000">
              <a:off x="8042195" y="3226772"/>
              <a:ext cx="550792" cy="261610"/>
            </a:xfrm>
            <a:prstGeom prst="rect">
              <a:avLst/>
            </a:prstGeom>
            <a:noFill/>
          </p:spPr>
          <p:txBody>
            <a:bodyPr wrap="none" lIns="0" tIns="0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Parity</a:t>
              </a: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4681539" y="3903669"/>
            <a:ext cx="4076631" cy="252000"/>
            <a:chOff x="4681539" y="3903669"/>
            <a:chExt cx="4076631" cy="252000"/>
          </a:xfrm>
        </p:grpSpPr>
        <p:sp>
          <p:nvSpPr>
            <p:cNvPr id="248" name="Rectangle 247"/>
            <p:cNvSpPr/>
            <p:nvPr/>
          </p:nvSpPr>
          <p:spPr>
            <a:xfrm>
              <a:off x="4681539" y="3903669"/>
              <a:ext cx="900000" cy="252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46800" rIns="0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200" b="1" dirty="0" smtClean="0">
                  <a:solidFill>
                    <a:sysClr val="windowText" lastClr="000000"/>
                  </a:solidFill>
                </a:rPr>
                <a:t>Preamble</a:t>
              </a:r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5557851" y="3903669"/>
              <a:ext cx="900000" cy="252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46800" rIns="0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200" b="1" dirty="0" smtClean="0">
                  <a:solidFill>
                    <a:sysClr val="windowText" lastClr="000000"/>
                  </a:solidFill>
                </a:rPr>
                <a:t>Header</a:t>
              </a: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6434164" y="3903669"/>
              <a:ext cx="1424006" cy="252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46800" rIns="0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200" b="1" dirty="0" smtClean="0">
                  <a:solidFill>
                    <a:sysClr val="windowText" lastClr="000000"/>
                  </a:solidFill>
                </a:rPr>
                <a:t>Message</a:t>
              </a:r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7858170" y="3903669"/>
              <a:ext cx="900000" cy="252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46800" rIns="0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200" b="1" dirty="0" smtClean="0">
                  <a:solidFill>
                    <a:sysClr val="windowText" lastClr="000000"/>
                  </a:solidFill>
                </a:rPr>
                <a:t>Checksum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502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Communication &amp; Control 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600200"/>
            <a:ext cx="5108201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Start</a:t>
            </a:r>
          </a:p>
          <a:p>
            <a:pPr lvl="1"/>
            <a:r>
              <a:rPr lang="en-US" dirty="0" smtClean="0"/>
              <a:t>Transmitter provides signal and senses for presence of an object (potential receiver) </a:t>
            </a:r>
          </a:p>
          <a:p>
            <a:pPr lvl="1"/>
            <a:r>
              <a:rPr lang="en-US" dirty="0" smtClean="0"/>
              <a:t>Receiver waits for signal</a:t>
            </a:r>
          </a:p>
          <a:p>
            <a:r>
              <a:rPr lang="en-US" dirty="0" smtClean="0"/>
              <a:t>Ping</a:t>
            </a:r>
          </a:p>
          <a:p>
            <a:pPr lvl="1"/>
            <a:r>
              <a:rPr lang="en-US" dirty="0" smtClean="0"/>
              <a:t>Receiver indicates presence by communicating received signal strength</a:t>
            </a:r>
          </a:p>
          <a:p>
            <a:pPr lvl="1"/>
            <a:r>
              <a:rPr lang="en-US" dirty="0" smtClean="0"/>
              <a:t>Transmitter detects response of receiver</a:t>
            </a:r>
          </a:p>
          <a:p>
            <a:r>
              <a:rPr lang="en-US" dirty="0" smtClean="0"/>
              <a:t>Identification &amp; Configuration</a:t>
            </a:r>
          </a:p>
          <a:p>
            <a:pPr lvl="1"/>
            <a:r>
              <a:rPr lang="en-US" dirty="0" smtClean="0"/>
              <a:t>Receiver communicates its identifier and required power</a:t>
            </a:r>
          </a:p>
          <a:p>
            <a:pPr lvl="1"/>
            <a:r>
              <a:rPr lang="en-US" dirty="0" smtClean="0"/>
              <a:t>Transmitter configures for power transfer</a:t>
            </a:r>
          </a:p>
          <a:p>
            <a:r>
              <a:rPr lang="en-US" dirty="0" smtClean="0"/>
              <a:t>Power Transfer</a:t>
            </a:r>
          </a:p>
          <a:p>
            <a:pPr lvl="1"/>
            <a:r>
              <a:rPr lang="en-US" dirty="0" smtClean="0"/>
              <a:t>Receiver communicates control data</a:t>
            </a:r>
          </a:p>
          <a:p>
            <a:pPr lvl="1"/>
            <a:r>
              <a:rPr lang="en-US" dirty="0" smtClean="0"/>
              <a:t>Transmitter adapts power transfer</a:t>
            </a:r>
          </a:p>
          <a:p>
            <a:endParaRPr lang="en-US" dirty="0"/>
          </a:p>
        </p:txBody>
      </p:sp>
      <p:sp>
        <p:nvSpPr>
          <p:cNvPr id="179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AFA7-BD1A-4DD2-BE4A-AE5B75DC407D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174" name="Group 173"/>
          <p:cNvGrpSpPr/>
          <p:nvPr/>
        </p:nvGrpSpPr>
        <p:grpSpPr>
          <a:xfrm>
            <a:off x="5265748" y="2076430"/>
            <a:ext cx="914661" cy="3835455"/>
            <a:chOff x="5265748" y="2076430"/>
            <a:chExt cx="914661" cy="3835455"/>
          </a:xfrm>
        </p:grpSpPr>
        <p:sp>
          <p:nvSpPr>
            <p:cNvPr id="81" name="TextBox 80"/>
            <p:cNvSpPr txBox="1"/>
            <p:nvPr/>
          </p:nvSpPr>
          <p:spPr>
            <a:xfrm rot="16200000">
              <a:off x="4328993" y="3489443"/>
              <a:ext cx="2396729" cy="52322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endParaRPr lang="en-US" dirty="0" smtClean="0">
                <a:latin typeface="+mn-lt"/>
              </a:endParaRPr>
            </a:p>
            <a:p>
              <a:pPr defTabSz="180000">
                <a:spcBef>
                  <a:spcPts val="0"/>
                </a:spcBef>
                <a:buNone/>
              </a:pPr>
              <a:r>
                <a:rPr lang="en-US" sz="1200" dirty="0" smtClean="0">
                  <a:latin typeface="+mn-lt"/>
                </a:rPr>
                <a:t>End Transfer / Error / Timeout</a:t>
              </a:r>
              <a:r>
                <a:rPr lang="en-US" sz="1600" dirty="0" smtClean="0">
                  <a:latin typeface="+mn-lt"/>
                </a:rPr>
                <a:t> </a:t>
              </a:r>
            </a:p>
          </p:txBody>
        </p:sp>
        <p:cxnSp>
          <p:nvCxnSpPr>
            <p:cNvPr id="58" name="Straight Arrow Connector 57"/>
            <p:cNvCxnSpPr>
              <a:endCxn id="30" idx="2"/>
            </p:cNvCxnSpPr>
            <p:nvPr/>
          </p:nvCxnSpPr>
          <p:spPr>
            <a:xfrm>
              <a:off x="5813442" y="2076430"/>
              <a:ext cx="292105" cy="8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 flipV="1">
              <a:off x="3896512" y="3994952"/>
              <a:ext cx="3833863" cy="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34" idx="2"/>
            </p:cNvCxnSpPr>
            <p:nvPr/>
          </p:nvCxnSpPr>
          <p:spPr>
            <a:xfrm rot="10800000">
              <a:off x="5813443" y="3340825"/>
              <a:ext cx="292104" cy="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36" idx="2"/>
            </p:cNvCxnSpPr>
            <p:nvPr/>
          </p:nvCxnSpPr>
          <p:spPr>
            <a:xfrm rot="10800000">
              <a:off x="5813442" y="4643907"/>
              <a:ext cx="292104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38" idx="2"/>
            </p:cNvCxnSpPr>
            <p:nvPr/>
          </p:nvCxnSpPr>
          <p:spPr>
            <a:xfrm rot="10800000">
              <a:off x="5813443" y="5909349"/>
              <a:ext cx="292105" cy="176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>
              <a:stCxn id="38" idx="1"/>
              <a:endCxn id="36" idx="3"/>
            </p:cNvCxnSpPr>
            <p:nvPr/>
          </p:nvCxnSpPr>
          <p:spPr>
            <a:xfrm rot="16200000" flipV="1">
              <a:off x="5682015" y="5271393"/>
              <a:ext cx="996787" cy="1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6" name="Group 175"/>
          <p:cNvGrpSpPr/>
          <p:nvPr/>
        </p:nvGrpSpPr>
        <p:grpSpPr>
          <a:xfrm>
            <a:off x="6105547" y="3100383"/>
            <a:ext cx="2403049" cy="1360960"/>
            <a:chOff x="6105547" y="3407637"/>
            <a:chExt cx="2403049" cy="1360960"/>
          </a:xfrm>
        </p:grpSpPr>
        <p:cxnSp>
          <p:nvCxnSpPr>
            <p:cNvPr id="18" name="Straight Arrow Connector 17"/>
            <p:cNvCxnSpPr/>
            <p:nvPr/>
          </p:nvCxnSpPr>
          <p:spPr>
            <a:xfrm rot="10800000">
              <a:off x="6744010" y="3684636"/>
              <a:ext cx="10800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726267" y="3407637"/>
              <a:ext cx="12330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spcAft>
                  <a:spcPts val="600"/>
                </a:spcAft>
                <a:buNone/>
              </a:pPr>
              <a:r>
                <a:rPr lang="en-US" sz="1200" dirty="0" smtClean="0">
                  <a:latin typeface="+mn-lt"/>
                </a:rPr>
                <a:t>Signal Strength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6105547" y="3465558"/>
              <a:ext cx="511182" cy="365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100" dirty="0" smtClean="0">
                  <a:solidFill>
                    <a:sysClr val="windowText" lastClr="000000"/>
                  </a:solidFill>
                </a:rPr>
                <a:t>Ping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7997414" y="3465558"/>
              <a:ext cx="511182" cy="365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100" dirty="0" smtClean="0">
                  <a:solidFill>
                    <a:sysClr val="windowText" lastClr="000000"/>
                  </a:solidFill>
                </a:rPr>
                <a:t>Ping</a:t>
              </a:r>
            </a:p>
          </p:txBody>
        </p:sp>
        <p:cxnSp>
          <p:nvCxnSpPr>
            <p:cNvPr id="43" name="Straight Arrow Connector 42"/>
            <p:cNvCxnSpPr>
              <a:stCxn id="34" idx="4"/>
              <a:endCxn id="36" idx="0"/>
            </p:cNvCxnSpPr>
            <p:nvPr/>
          </p:nvCxnSpPr>
          <p:spPr>
            <a:xfrm rot="5400000">
              <a:off x="5892184" y="4299642"/>
              <a:ext cx="937908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stCxn id="35" idx="4"/>
              <a:endCxn id="37" idx="0"/>
            </p:cNvCxnSpPr>
            <p:nvPr/>
          </p:nvCxnSpPr>
          <p:spPr>
            <a:xfrm rot="5400000">
              <a:off x="7784051" y="4299642"/>
              <a:ext cx="937908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6361137" y="3940227"/>
              <a:ext cx="7986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200" dirty="0" smtClean="0">
                  <a:latin typeface="+mn-lt"/>
                </a:rPr>
                <a:t>Rx </a:t>
              </a:r>
            </a:p>
            <a:p>
              <a:pPr defTabSz="180000">
                <a:spcBef>
                  <a:spcPts val="0"/>
                </a:spcBef>
                <a:buNone/>
              </a:pPr>
              <a:r>
                <a:rPr lang="en-US" sz="1200" dirty="0" smtClean="0">
                  <a:latin typeface="+mn-lt"/>
                </a:rPr>
                <a:t>Detected</a:t>
              </a: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6105546" y="4388311"/>
            <a:ext cx="2403049" cy="1339433"/>
            <a:chOff x="6105546" y="4560898"/>
            <a:chExt cx="2403049" cy="1339433"/>
          </a:xfrm>
        </p:grpSpPr>
        <p:cxnSp>
          <p:nvCxnSpPr>
            <p:cNvPr id="20" name="Straight Arrow Connector 19"/>
            <p:cNvCxnSpPr/>
            <p:nvPr/>
          </p:nvCxnSpPr>
          <p:spPr>
            <a:xfrm rot="10800000">
              <a:off x="6744010" y="4814905"/>
              <a:ext cx="10800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755130" y="4560898"/>
              <a:ext cx="1212579" cy="501209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noAutofit/>
            </a:bodyPr>
            <a:lstStyle/>
            <a:p>
              <a:pPr defTabSz="180000">
                <a:lnSpc>
                  <a:spcPts val="1900"/>
                </a:lnSpc>
                <a:spcBef>
                  <a:spcPts val="0"/>
                </a:spcBef>
                <a:buNone/>
              </a:pPr>
              <a:r>
                <a:rPr lang="en-US" sz="1200" dirty="0" smtClean="0">
                  <a:latin typeface="+mn-lt"/>
                </a:rPr>
                <a:t>Identification </a:t>
              </a:r>
            </a:p>
            <a:p>
              <a:pPr defTabSz="180000">
                <a:lnSpc>
                  <a:spcPts val="1900"/>
                </a:lnSpc>
                <a:spcBef>
                  <a:spcPts val="0"/>
                </a:spcBef>
                <a:buNone/>
              </a:pPr>
              <a:r>
                <a:rPr lang="en-US" sz="1200" dirty="0" smtClean="0">
                  <a:latin typeface="+mn-lt"/>
                </a:rPr>
                <a:t>Required Power 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6105546" y="4633929"/>
              <a:ext cx="511182" cy="365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100" dirty="0" smtClean="0">
                  <a:solidFill>
                    <a:sysClr val="windowText" lastClr="000000"/>
                  </a:solidFill>
                </a:rPr>
                <a:t>ID&amp;C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7997413" y="4633929"/>
              <a:ext cx="511182" cy="365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100" dirty="0" smtClean="0">
                  <a:solidFill>
                    <a:sysClr val="windowText" lastClr="000000"/>
                  </a:solidFill>
                </a:rPr>
                <a:t>ID&amp;C</a:t>
              </a:r>
            </a:p>
          </p:txBody>
        </p:sp>
        <p:cxnSp>
          <p:nvCxnSpPr>
            <p:cNvPr id="49" name="Straight Arrow Connector 48"/>
            <p:cNvCxnSpPr>
              <a:stCxn id="36" idx="4"/>
              <a:endCxn id="38" idx="0"/>
            </p:cNvCxnSpPr>
            <p:nvPr/>
          </p:nvCxnSpPr>
          <p:spPr>
            <a:xfrm rot="16200000" flipH="1">
              <a:off x="5916216" y="5443979"/>
              <a:ext cx="889843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37" idx="4"/>
              <a:endCxn id="39" idx="0"/>
            </p:cNvCxnSpPr>
            <p:nvPr/>
          </p:nvCxnSpPr>
          <p:spPr>
            <a:xfrm rot="16200000" flipH="1">
              <a:off x="7802368" y="5449694"/>
              <a:ext cx="901273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6361137" y="5145111"/>
              <a:ext cx="9332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200" dirty="0" smtClean="0">
                  <a:latin typeface="+mn-lt"/>
                </a:rPr>
                <a:t>Configured</a:t>
              </a: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6105547" y="5668016"/>
            <a:ext cx="2409857" cy="872993"/>
            <a:chOff x="6105547" y="5704529"/>
            <a:chExt cx="2409857" cy="872993"/>
          </a:xfrm>
        </p:grpSpPr>
        <p:sp>
          <p:nvSpPr>
            <p:cNvPr id="23" name="TextBox 22"/>
            <p:cNvSpPr txBox="1"/>
            <p:nvPr/>
          </p:nvSpPr>
          <p:spPr>
            <a:xfrm>
              <a:off x="6849204" y="5704529"/>
              <a:ext cx="1045479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spcAft>
                  <a:spcPts val="600"/>
                </a:spcAft>
                <a:buNone/>
              </a:pPr>
              <a:r>
                <a:rPr lang="en-US" sz="1200" dirty="0" smtClean="0">
                  <a:latin typeface="+mn-lt"/>
                </a:rPr>
                <a:t>Control Data</a:t>
              </a:r>
            </a:p>
            <a:p>
              <a:pPr defTabSz="180000">
                <a:spcBef>
                  <a:spcPts val="0"/>
                </a:spcBef>
                <a:spcAft>
                  <a:spcPts val="600"/>
                </a:spcAft>
                <a:buNone/>
              </a:pPr>
              <a:r>
                <a:rPr lang="en-US" sz="1200" dirty="0" smtClean="0">
                  <a:latin typeface="+mn-lt"/>
                </a:rPr>
                <a:t>End Power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6105547" y="5752828"/>
              <a:ext cx="511182" cy="365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100" dirty="0" smtClean="0">
                  <a:solidFill>
                    <a:sysClr val="windowText" lastClr="000000"/>
                  </a:solidFill>
                </a:rPr>
                <a:t>PT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7997414" y="5764258"/>
              <a:ext cx="511182" cy="365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100" dirty="0" smtClean="0">
                  <a:solidFill>
                    <a:sysClr val="windowText" lastClr="000000"/>
                  </a:solidFill>
                </a:rPr>
                <a:t>PT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10800000">
              <a:off x="6744010" y="5971906"/>
              <a:ext cx="10800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Arc 101"/>
            <p:cNvSpPr/>
            <p:nvPr/>
          </p:nvSpPr>
          <p:spPr>
            <a:xfrm>
              <a:off x="8113761" y="6008419"/>
              <a:ext cx="401643" cy="328617"/>
            </a:xfrm>
            <a:prstGeom prst="arc">
              <a:avLst>
                <a:gd name="adj1" fmla="val 18827869"/>
                <a:gd name="adj2" fmla="val 11874905"/>
              </a:avLst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Arc 102"/>
            <p:cNvSpPr/>
            <p:nvPr/>
          </p:nvSpPr>
          <p:spPr>
            <a:xfrm>
              <a:off x="6215085" y="6008419"/>
              <a:ext cx="401643" cy="328617"/>
            </a:xfrm>
            <a:prstGeom prst="arc">
              <a:avLst>
                <a:gd name="adj1" fmla="val 18827869"/>
                <a:gd name="adj2" fmla="val 11874905"/>
              </a:avLst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324624" y="6300523"/>
              <a:ext cx="7553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200" dirty="0" smtClean="0">
                  <a:latin typeface="+mn-lt"/>
                </a:rPr>
                <a:t>Adapted</a:t>
              </a:r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5703803" y="1530324"/>
            <a:ext cx="2984726" cy="1628773"/>
            <a:chOff x="5703803" y="2004993"/>
            <a:chExt cx="2984726" cy="1628773"/>
          </a:xfrm>
        </p:grpSpPr>
        <p:sp>
          <p:nvSpPr>
            <p:cNvPr id="16" name="TextBox 15"/>
            <p:cNvSpPr txBox="1"/>
            <p:nvPr/>
          </p:nvSpPr>
          <p:spPr>
            <a:xfrm>
              <a:off x="7675605" y="2916979"/>
              <a:ext cx="6094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200" dirty="0" smtClean="0">
                  <a:latin typeface="+mn-lt"/>
                </a:rPr>
                <a:t>Signal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6105547" y="2369284"/>
              <a:ext cx="511182" cy="365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100" dirty="0" smtClean="0">
                  <a:solidFill>
                    <a:sysClr val="windowText" lastClr="000000"/>
                  </a:solidFill>
                </a:rPr>
                <a:t>Start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7997414" y="2369284"/>
              <a:ext cx="511182" cy="365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100" dirty="0" smtClean="0">
                  <a:solidFill>
                    <a:sysClr val="windowText" lastClr="000000"/>
                  </a:solidFill>
                </a:rPr>
                <a:t>Start</a:t>
              </a:r>
            </a:p>
          </p:txBody>
        </p:sp>
        <p:cxnSp>
          <p:nvCxnSpPr>
            <p:cNvPr id="41" name="Straight Arrow Connector 40"/>
            <p:cNvCxnSpPr>
              <a:stCxn id="30" idx="4"/>
              <a:endCxn id="34" idx="0"/>
            </p:cNvCxnSpPr>
            <p:nvPr/>
          </p:nvCxnSpPr>
          <p:spPr>
            <a:xfrm rot="5400000">
              <a:off x="5911859" y="3183693"/>
              <a:ext cx="898559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33" idx="4"/>
              <a:endCxn id="35" idx="0"/>
            </p:cNvCxnSpPr>
            <p:nvPr/>
          </p:nvCxnSpPr>
          <p:spPr>
            <a:xfrm rot="5400000">
              <a:off x="7803726" y="3183693"/>
              <a:ext cx="898559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6324624" y="2916979"/>
              <a:ext cx="7729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200" dirty="0" smtClean="0">
                  <a:latin typeface="+mn-lt"/>
                </a:rPr>
                <a:t>Object</a:t>
              </a:r>
            </a:p>
            <a:p>
              <a:pPr defTabSz="180000">
                <a:spcBef>
                  <a:spcPts val="0"/>
                </a:spcBef>
                <a:buNone/>
              </a:pPr>
              <a:r>
                <a:rPr lang="en-US" sz="1200" dirty="0" smtClean="0">
                  <a:latin typeface="+mn-lt"/>
                </a:rPr>
                <a:t>detected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703803" y="2004993"/>
              <a:ext cx="12157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600" dirty="0" smtClean="0">
                  <a:latin typeface="+mn-lt"/>
                </a:rPr>
                <a:t>Transmitter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669530" y="2004993"/>
              <a:ext cx="10189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600" dirty="0" smtClean="0">
                  <a:latin typeface="+mn-lt"/>
                </a:rPr>
                <a:t>Receiver</a:t>
              </a:r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>
              <a:off x="6799293" y="2552688"/>
              <a:ext cx="10800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6981858" y="2285374"/>
              <a:ext cx="6094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200" dirty="0" smtClean="0">
                  <a:latin typeface="+mn-lt"/>
                </a:rPr>
                <a:t>Signal</a:t>
              </a: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8433735" y="2077180"/>
            <a:ext cx="616360" cy="3834704"/>
            <a:chOff x="8433735" y="2077180"/>
            <a:chExt cx="616360" cy="3834704"/>
          </a:xfrm>
        </p:grpSpPr>
        <p:sp>
          <p:nvSpPr>
            <p:cNvPr id="82" name="TextBox 81"/>
            <p:cNvSpPr txBox="1"/>
            <p:nvPr/>
          </p:nvSpPr>
          <p:spPr>
            <a:xfrm rot="16200000">
              <a:off x="7748694" y="3574989"/>
              <a:ext cx="2141137" cy="4616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endParaRPr lang="en-US" dirty="0" smtClean="0">
                <a:latin typeface="+mn-lt"/>
              </a:endParaRPr>
            </a:p>
            <a:p>
              <a:pPr defTabSz="180000">
                <a:spcBef>
                  <a:spcPts val="0"/>
                </a:spcBef>
                <a:buNone/>
              </a:pPr>
              <a:r>
                <a:rPr lang="en-US" sz="1200" dirty="0" smtClean="0">
                  <a:latin typeface="+mn-lt"/>
                </a:rPr>
                <a:t>End Transfer /  Signal Lost</a:t>
              </a:r>
              <a:endParaRPr lang="en-US" sz="1600" dirty="0" smtClean="0">
                <a:latin typeface="+mn-lt"/>
              </a:endParaRPr>
            </a:p>
          </p:txBody>
        </p:sp>
        <p:cxnSp>
          <p:nvCxnSpPr>
            <p:cNvPr id="83" name="Straight Arrow Connector 82"/>
            <p:cNvCxnSpPr>
              <a:endCxn id="33" idx="6"/>
            </p:cNvCxnSpPr>
            <p:nvPr/>
          </p:nvCxnSpPr>
          <p:spPr>
            <a:xfrm rot="10800000">
              <a:off x="8508597" y="2077180"/>
              <a:ext cx="298915" cy="88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 flipH="1" flipV="1">
              <a:off x="6890578" y="3994952"/>
              <a:ext cx="3833863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35" idx="6"/>
            </p:cNvCxnSpPr>
            <p:nvPr/>
          </p:nvCxnSpPr>
          <p:spPr>
            <a:xfrm flipV="1">
              <a:off x="8508596" y="3340824"/>
              <a:ext cx="305721" cy="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37" idx="6"/>
            </p:cNvCxnSpPr>
            <p:nvPr/>
          </p:nvCxnSpPr>
          <p:spPr>
            <a:xfrm>
              <a:off x="8508595" y="4643907"/>
              <a:ext cx="298913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39" idx="7"/>
              <a:endCxn id="37" idx="5"/>
            </p:cNvCxnSpPr>
            <p:nvPr/>
          </p:nvCxnSpPr>
          <p:spPr>
            <a:xfrm rot="16200000" flipV="1">
              <a:off x="7929627" y="5277108"/>
              <a:ext cx="1008217" cy="1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Arrow Connector 159"/>
            <p:cNvCxnSpPr>
              <a:stCxn id="39" idx="6"/>
            </p:cNvCxnSpPr>
            <p:nvPr/>
          </p:nvCxnSpPr>
          <p:spPr>
            <a:xfrm>
              <a:off x="8508596" y="5910310"/>
              <a:ext cx="298912" cy="15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664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6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1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Transfer Control</a:t>
            </a:r>
            <a:endParaRPr lang="en-US" dirty="0"/>
          </a:p>
        </p:txBody>
      </p:sp>
      <p:sp>
        <p:nvSpPr>
          <p:cNvPr id="12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AFA7-BD1A-4DD2-BE4A-AE5B75DC407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3" name="Content Placeholder 212"/>
          <p:cNvSpPr txBox="1">
            <a:spLocks/>
          </p:cNvSpPr>
          <p:nvPr/>
        </p:nvSpPr>
        <p:spPr>
          <a:xfrm>
            <a:off x="342901" y="1696698"/>
            <a:ext cx="4572000" cy="1903752"/>
          </a:xfrm>
          <a:prstGeom prst="rect">
            <a:avLst/>
          </a:prstGeom>
        </p:spPr>
        <p:txBody>
          <a:bodyPr/>
          <a:lstStyle/>
          <a:p>
            <a:pPr marL="255588" lvl="0" indent="-255588" algn="ctr">
              <a:lnSpc>
                <a:spcPct val="105000"/>
              </a:lnSpc>
              <a:spcBef>
                <a:spcPts val="600"/>
              </a:spcBef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Transmitter</a:t>
            </a:r>
          </a:p>
          <a:p>
            <a:pPr marL="255588" lvl="0" indent="-255588">
              <a:lnSpc>
                <a:spcPct val="105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Interpret desired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control point </a:t>
            </a:r>
            <a:r>
              <a:rPr lang="en-US" sz="1600" dirty="0" smtClean="0">
                <a:latin typeface="+mn-lt"/>
                <a:cs typeface="+mn-cs"/>
              </a:rPr>
              <a:t>from</a:t>
            </a:r>
          </a:p>
          <a:p>
            <a:pPr marL="712788" lvl="1" indent="-255588">
              <a:lnSpc>
                <a:spcPct val="105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1400" dirty="0" smtClean="0">
                <a:latin typeface="+mn-lt"/>
                <a:cs typeface="+mn-cs"/>
              </a:rPr>
              <a:t>Control error message</a:t>
            </a:r>
          </a:p>
          <a:p>
            <a:pPr marL="712788" lvl="1" indent="-255588">
              <a:lnSpc>
                <a:spcPct val="105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1400" dirty="0" smtClean="0"/>
              <a:t>Actual control point</a:t>
            </a:r>
            <a:endParaRPr lang="en-US" sz="1400" dirty="0" smtClean="0">
              <a:latin typeface="+mn-lt"/>
              <a:cs typeface="+mn-cs"/>
            </a:endParaRPr>
          </a:p>
          <a:p>
            <a:pPr marL="255588" indent="-255588">
              <a:lnSpc>
                <a:spcPct val="105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Adapt power towards zero difference between</a:t>
            </a:r>
          </a:p>
          <a:p>
            <a:pPr marL="712788" lvl="1" indent="-255588">
              <a:lnSpc>
                <a:spcPct val="105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1400" dirty="0" smtClean="0">
                <a:latin typeface="+mn-lt"/>
                <a:cs typeface="+mn-cs"/>
              </a:rPr>
              <a:t>Desired control point</a:t>
            </a:r>
          </a:p>
          <a:p>
            <a:pPr marL="712788" lvl="1" indent="-255588">
              <a:lnSpc>
                <a:spcPct val="105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1400" dirty="0" smtClean="0"/>
              <a:t>Actual control point</a:t>
            </a:r>
          </a:p>
        </p:txBody>
      </p:sp>
      <p:sp>
        <p:nvSpPr>
          <p:cNvPr id="74" name="Content Placeholder 212"/>
          <p:cNvSpPr txBox="1">
            <a:spLocks/>
          </p:cNvSpPr>
          <p:nvPr/>
        </p:nvSpPr>
        <p:spPr>
          <a:xfrm>
            <a:off x="5109210" y="1717335"/>
            <a:ext cx="4034790" cy="2113308"/>
          </a:xfrm>
          <a:prstGeom prst="rect">
            <a:avLst/>
          </a:prstGeom>
        </p:spPr>
        <p:txBody>
          <a:bodyPr/>
          <a:lstStyle/>
          <a:p>
            <a:pPr marL="255588" lvl="0" indent="-255588" algn="ctr">
              <a:lnSpc>
                <a:spcPct val="105000"/>
              </a:lnSpc>
              <a:spcBef>
                <a:spcPts val="600"/>
              </a:spcBef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Receiver</a:t>
            </a:r>
          </a:p>
          <a:p>
            <a:pPr marL="255588" lvl="0" indent="-255588">
              <a:lnSpc>
                <a:spcPct val="105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Calculate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control error </a:t>
            </a:r>
            <a:endParaRPr lang="en-US" sz="1600" noProof="0" dirty="0" smtClean="0"/>
          </a:p>
          <a:p>
            <a:pPr marL="712788" lvl="1" indent="-255588">
              <a:lnSpc>
                <a:spcPct val="105000"/>
              </a:lnSpc>
              <a:spcBef>
                <a:spcPts val="600"/>
              </a:spcBef>
            </a:pPr>
            <a:r>
              <a:rPr lang="en-US" sz="1600" dirty="0" smtClean="0"/>
              <a:t>= difference between</a:t>
            </a:r>
            <a:endParaRPr kumimoji="0" lang="en-US" sz="1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12788" lvl="1" indent="-255588">
              <a:lnSpc>
                <a:spcPct val="105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1400" dirty="0" smtClean="0"/>
              <a:t>Desired control point</a:t>
            </a:r>
          </a:p>
          <a:p>
            <a:pPr marL="712788" lvl="1" indent="-255588">
              <a:lnSpc>
                <a:spcPct val="105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1400" dirty="0" smtClean="0">
                <a:latin typeface="+mn-lt"/>
                <a:cs typeface="+mn-cs"/>
              </a:rPr>
              <a:t>Actual control point</a:t>
            </a:r>
          </a:p>
          <a:p>
            <a:pPr marL="255588" indent="-255588">
              <a:lnSpc>
                <a:spcPct val="105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1600" baseline="0" dirty="0" smtClean="0">
                <a:latin typeface="+mn-lt"/>
                <a:cs typeface="+mn-cs"/>
              </a:rPr>
              <a:t>Communicate</a:t>
            </a:r>
            <a:r>
              <a:rPr lang="en-US" sz="1600" dirty="0" smtClean="0">
                <a:latin typeface="+mn-lt"/>
                <a:cs typeface="+mn-cs"/>
              </a:rPr>
              <a:t> control error message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2" name="Rectangle 67"/>
          <p:cNvSpPr>
            <a:spLocks noChangeArrowheads="1"/>
          </p:cNvSpPr>
          <p:nvPr/>
        </p:nvSpPr>
        <p:spPr bwMode="auto">
          <a:xfrm>
            <a:off x="5267709" y="4122747"/>
            <a:ext cx="2700000" cy="23600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133" name="Rectangle 132"/>
          <p:cNvSpPr>
            <a:spLocks noChangeArrowheads="1"/>
          </p:cNvSpPr>
          <p:nvPr/>
        </p:nvSpPr>
        <p:spPr bwMode="auto">
          <a:xfrm>
            <a:off x="957213" y="4122748"/>
            <a:ext cx="2700000" cy="23600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Transmitter</a:t>
            </a:r>
            <a:endParaRPr lang="en-US" dirty="0"/>
          </a:p>
        </p:txBody>
      </p:sp>
      <p:sp>
        <p:nvSpPr>
          <p:cNvPr id="134" name="Right Arrow 61"/>
          <p:cNvSpPr>
            <a:spLocks noChangeArrowheads="1"/>
          </p:cNvSpPr>
          <p:nvPr/>
        </p:nvSpPr>
        <p:spPr bwMode="auto">
          <a:xfrm>
            <a:off x="7765369" y="5842539"/>
            <a:ext cx="540000" cy="36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5" name="Rectangle 134"/>
          <p:cNvSpPr/>
          <p:nvPr/>
        </p:nvSpPr>
        <p:spPr>
          <a:xfrm rot="16200000">
            <a:off x="7628351" y="5267000"/>
            <a:ext cx="1800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sz="1600" dirty="0" smtClean="0">
                <a:solidFill>
                  <a:sysClr val="windowText" lastClr="000000"/>
                </a:solidFill>
              </a:rPr>
              <a:t>Load</a:t>
            </a:r>
          </a:p>
        </p:txBody>
      </p:sp>
      <p:sp>
        <p:nvSpPr>
          <p:cNvPr id="137" name="Left Arrow 76"/>
          <p:cNvSpPr>
            <a:spLocks noChangeArrowheads="1"/>
          </p:cNvSpPr>
          <p:nvPr/>
        </p:nvSpPr>
        <p:spPr bwMode="auto">
          <a:xfrm flipH="1">
            <a:off x="3951279" y="5806026"/>
            <a:ext cx="1152000" cy="5040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0A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 dirty="0" smtClean="0"/>
              <a:t>Power</a:t>
            </a:r>
            <a:endParaRPr lang="en-US" sz="1400" dirty="0"/>
          </a:p>
        </p:txBody>
      </p:sp>
      <p:sp>
        <p:nvSpPr>
          <p:cNvPr id="138" name="Right Arrow 61"/>
          <p:cNvSpPr>
            <a:spLocks noChangeArrowheads="1"/>
          </p:cNvSpPr>
          <p:nvPr/>
        </p:nvSpPr>
        <p:spPr bwMode="auto">
          <a:xfrm>
            <a:off x="648355" y="5842539"/>
            <a:ext cx="540000" cy="36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9" name="Group 95"/>
          <p:cNvGrpSpPr/>
          <p:nvPr/>
        </p:nvGrpSpPr>
        <p:grpSpPr>
          <a:xfrm>
            <a:off x="1206954" y="5838092"/>
            <a:ext cx="2268000" cy="468000"/>
            <a:chOff x="1643062" y="5072062"/>
            <a:chExt cx="1936750" cy="647700"/>
          </a:xfrm>
          <a:solidFill>
            <a:srgbClr val="FFF0AF"/>
          </a:solidFill>
        </p:grpSpPr>
        <p:sp>
          <p:nvSpPr>
            <p:cNvPr id="140" name="Rectangle 41"/>
            <p:cNvSpPr>
              <a:spLocks noChangeArrowheads="1"/>
            </p:cNvSpPr>
            <p:nvPr/>
          </p:nvSpPr>
          <p:spPr bwMode="auto">
            <a:xfrm>
              <a:off x="1643062" y="5072062"/>
              <a:ext cx="1936750" cy="6477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600" dirty="0"/>
                <a:t>Power </a:t>
              </a:r>
              <a:r>
                <a:rPr lang="en-US" sz="1600" dirty="0" smtClean="0"/>
                <a:t>Conversion</a:t>
              </a:r>
              <a:endParaRPr lang="en-US" sz="1600" dirty="0"/>
            </a:p>
          </p:txBody>
        </p:sp>
        <p:grpSp>
          <p:nvGrpSpPr>
            <p:cNvPr id="141" name="Group 90"/>
            <p:cNvGrpSpPr/>
            <p:nvPr/>
          </p:nvGrpSpPr>
          <p:grpSpPr>
            <a:xfrm>
              <a:off x="3330558" y="5181624"/>
              <a:ext cx="180000" cy="399078"/>
              <a:chOff x="3987792" y="5765832"/>
              <a:chExt cx="180000" cy="545130"/>
            </a:xfrm>
            <a:grpFill/>
          </p:grpSpPr>
          <p:sp>
            <p:nvSpPr>
              <p:cNvPr id="142" name="Arc 141"/>
              <p:cNvSpPr/>
              <p:nvPr/>
            </p:nvSpPr>
            <p:spPr>
              <a:xfrm>
                <a:off x="3987792" y="5765832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Arc 142"/>
              <p:cNvSpPr/>
              <p:nvPr/>
            </p:nvSpPr>
            <p:spPr>
              <a:xfrm>
                <a:off x="3987792" y="5948397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Arc 143"/>
              <p:cNvSpPr/>
              <p:nvPr/>
            </p:nvSpPr>
            <p:spPr>
              <a:xfrm>
                <a:off x="3987792" y="6130962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45" name="Group 96"/>
          <p:cNvGrpSpPr/>
          <p:nvPr/>
        </p:nvGrpSpPr>
        <p:grpSpPr>
          <a:xfrm>
            <a:off x="5459580" y="5838092"/>
            <a:ext cx="2268000" cy="468000"/>
            <a:chOff x="5572124" y="5072062"/>
            <a:chExt cx="1928813" cy="647700"/>
          </a:xfrm>
          <a:solidFill>
            <a:srgbClr val="FFF0AF"/>
          </a:solidFill>
        </p:grpSpPr>
        <p:sp>
          <p:nvSpPr>
            <p:cNvPr id="146" name="Rectangle 43"/>
            <p:cNvSpPr>
              <a:spLocks noChangeArrowheads="1"/>
            </p:cNvSpPr>
            <p:nvPr/>
          </p:nvSpPr>
          <p:spPr bwMode="auto">
            <a:xfrm>
              <a:off x="5572124" y="5072062"/>
              <a:ext cx="1928813" cy="6477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Power Pick-up</a:t>
              </a:r>
            </a:p>
          </p:txBody>
        </p:sp>
        <p:grpSp>
          <p:nvGrpSpPr>
            <p:cNvPr id="147" name="Group 91"/>
            <p:cNvGrpSpPr/>
            <p:nvPr/>
          </p:nvGrpSpPr>
          <p:grpSpPr>
            <a:xfrm flipH="1">
              <a:off x="5669955" y="5181624"/>
              <a:ext cx="180000" cy="399078"/>
              <a:chOff x="3987792" y="5765832"/>
              <a:chExt cx="180000" cy="545130"/>
            </a:xfrm>
            <a:grpFill/>
          </p:grpSpPr>
          <p:sp>
            <p:nvSpPr>
              <p:cNvPr id="148" name="Arc 147"/>
              <p:cNvSpPr/>
              <p:nvPr/>
            </p:nvSpPr>
            <p:spPr>
              <a:xfrm>
                <a:off x="3987792" y="5765832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Arc 148"/>
              <p:cNvSpPr/>
              <p:nvPr/>
            </p:nvSpPr>
            <p:spPr>
              <a:xfrm>
                <a:off x="3987792" y="5948397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Arc 149"/>
              <p:cNvSpPr/>
              <p:nvPr/>
            </p:nvSpPr>
            <p:spPr>
              <a:xfrm>
                <a:off x="3987792" y="6130962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67" name="Line 69"/>
          <p:cNvSpPr>
            <a:spLocks noChangeShapeType="1"/>
          </p:cNvSpPr>
          <p:nvPr/>
        </p:nvSpPr>
        <p:spPr bwMode="auto">
          <a:xfrm flipH="1" flipV="1">
            <a:off x="2198655" y="5334345"/>
            <a:ext cx="839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10" name="Group 209"/>
          <p:cNvGrpSpPr/>
          <p:nvPr/>
        </p:nvGrpSpPr>
        <p:grpSpPr>
          <a:xfrm>
            <a:off x="1285830" y="5115267"/>
            <a:ext cx="900000" cy="723590"/>
            <a:chOff x="1285830" y="5115267"/>
            <a:chExt cx="900000" cy="723590"/>
          </a:xfrm>
        </p:grpSpPr>
        <p:sp>
          <p:nvSpPr>
            <p:cNvPr id="155" name="Rectangle 46"/>
            <p:cNvSpPr>
              <a:spLocks noChangeArrowheads="1"/>
            </p:cNvSpPr>
            <p:nvPr/>
          </p:nvSpPr>
          <p:spPr bwMode="auto">
            <a:xfrm>
              <a:off x="1285830" y="5115267"/>
              <a:ext cx="900000" cy="468000"/>
            </a:xfrm>
            <a:prstGeom prst="rect">
              <a:avLst/>
            </a:prstGeom>
            <a:solidFill>
              <a:srgbClr val="FFF0A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Adapt</a:t>
              </a:r>
              <a:endParaRPr lang="en-US" sz="1600" dirty="0"/>
            </a:p>
          </p:txBody>
        </p:sp>
        <p:sp>
          <p:nvSpPr>
            <p:cNvPr id="168" name="Line 69"/>
            <p:cNvSpPr>
              <a:spLocks noChangeShapeType="1"/>
            </p:cNvSpPr>
            <p:nvPr/>
          </p:nvSpPr>
          <p:spPr bwMode="auto">
            <a:xfrm flipV="1">
              <a:off x="1687473" y="5583266"/>
              <a:ext cx="0" cy="255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2417733" y="5036395"/>
            <a:ext cx="766773" cy="802463"/>
            <a:chOff x="2417733" y="5036395"/>
            <a:chExt cx="766773" cy="802463"/>
          </a:xfrm>
        </p:grpSpPr>
        <p:cxnSp>
          <p:nvCxnSpPr>
            <p:cNvPr id="166" name="Straight Arrow Connector 165"/>
            <p:cNvCxnSpPr/>
            <p:nvPr/>
          </p:nvCxnSpPr>
          <p:spPr>
            <a:xfrm rot="5400000" flipH="1" flipV="1">
              <a:off x="2638017" y="5436832"/>
              <a:ext cx="802463" cy="1589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Text Box 60"/>
            <p:cNvSpPr txBox="1">
              <a:spLocks noChangeArrowheads="1"/>
            </p:cNvSpPr>
            <p:nvPr/>
          </p:nvSpPr>
          <p:spPr bwMode="auto">
            <a:xfrm>
              <a:off x="2417733" y="5078730"/>
              <a:ext cx="76677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Actual</a:t>
              </a:r>
              <a:endParaRPr lang="en-US" sz="1400" dirty="0"/>
            </a:p>
          </p:txBody>
        </p:sp>
      </p:grpSp>
      <p:sp>
        <p:nvSpPr>
          <p:cNvPr id="184" name="Line 69"/>
          <p:cNvSpPr>
            <a:spLocks noChangeShapeType="1"/>
          </p:cNvSpPr>
          <p:nvPr/>
        </p:nvSpPr>
        <p:spPr bwMode="auto">
          <a:xfrm flipV="1">
            <a:off x="1694958" y="4816494"/>
            <a:ext cx="0" cy="29207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05" name="Group 204"/>
          <p:cNvGrpSpPr/>
          <p:nvPr/>
        </p:nvGrpSpPr>
        <p:grpSpPr>
          <a:xfrm>
            <a:off x="6981858" y="4750113"/>
            <a:ext cx="1168414" cy="307777"/>
            <a:chOff x="6981858" y="4750113"/>
            <a:chExt cx="1168414" cy="307777"/>
          </a:xfrm>
        </p:grpSpPr>
        <p:cxnSp>
          <p:nvCxnSpPr>
            <p:cNvPr id="174" name="Straight Arrow Connector 173"/>
            <p:cNvCxnSpPr/>
            <p:nvPr/>
          </p:nvCxnSpPr>
          <p:spPr>
            <a:xfrm rot="10800000" flipV="1">
              <a:off x="6981858" y="5005704"/>
              <a:ext cx="1168414" cy="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Text Box 60"/>
            <p:cNvSpPr txBox="1">
              <a:spLocks noChangeArrowheads="1"/>
            </p:cNvSpPr>
            <p:nvPr/>
          </p:nvSpPr>
          <p:spPr bwMode="auto">
            <a:xfrm>
              <a:off x="7091397" y="4750113"/>
              <a:ext cx="76677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Actual</a:t>
              </a:r>
              <a:endParaRPr lang="en-US" sz="1400" dirty="0"/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6981858" y="4369310"/>
            <a:ext cx="1168414" cy="307777"/>
            <a:chOff x="6981858" y="4369310"/>
            <a:chExt cx="1168414" cy="307777"/>
          </a:xfrm>
        </p:grpSpPr>
        <p:cxnSp>
          <p:nvCxnSpPr>
            <p:cNvPr id="153" name="Straight Arrow Connector 152"/>
            <p:cNvCxnSpPr/>
            <p:nvPr/>
          </p:nvCxnSpPr>
          <p:spPr>
            <a:xfrm rot="10800000" flipV="1">
              <a:off x="6981858" y="4640574"/>
              <a:ext cx="1168414" cy="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Text Box 60"/>
            <p:cNvSpPr txBox="1">
              <a:spLocks noChangeArrowheads="1"/>
            </p:cNvSpPr>
            <p:nvPr/>
          </p:nvSpPr>
          <p:spPr bwMode="auto">
            <a:xfrm>
              <a:off x="7091397" y="4369310"/>
              <a:ext cx="9493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Desired</a:t>
              </a:r>
              <a:endParaRPr lang="en-US" sz="1400" dirty="0"/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5229234" y="4515079"/>
            <a:ext cx="1630260" cy="600164"/>
            <a:chOff x="5229234" y="4515079"/>
            <a:chExt cx="1630260" cy="600164"/>
          </a:xfrm>
        </p:grpSpPr>
        <p:sp>
          <p:nvSpPr>
            <p:cNvPr id="151" name="Rectangle 47"/>
            <p:cNvSpPr>
              <a:spLocks noChangeArrowheads="1"/>
            </p:cNvSpPr>
            <p:nvPr/>
          </p:nvSpPr>
          <p:spPr bwMode="auto">
            <a:xfrm>
              <a:off x="5959494" y="4567548"/>
              <a:ext cx="900000" cy="511183"/>
            </a:xfrm>
            <a:prstGeom prst="rect">
              <a:avLst/>
            </a:prstGeom>
            <a:solidFill>
              <a:srgbClr val="FFF0A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Calculate</a:t>
              </a:r>
              <a:endParaRPr lang="en-US" sz="1600" dirty="0"/>
            </a:p>
          </p:txBody>
        </p:sp>
        <p:sp>
          <p:nvSpPr>
            <p:cNvPr id="161" name="Text Box 60"/>
            <p:cNvSpPr txBox="1">
              <a:spLocks noChangeArrowheads="1"/>
            </p:cNvSpPr>
            <p:nvPr/>
          </p:nvSpPr>
          <p:spPr bwMode="auto">
            <a:xfrm>
              <a:off x="5229234" y="4515079"/>
              <a:ext cx="912825" cy="600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400" dirty="0" smtClean="0"/>
                <a:t>Control</a:t>
              </a:r>
            </a:p>
            <a:p>
              <a:pPr algn="ctr"/>
              <a:r>
                <a:rPr lang="en-US" sz="1400" dirty="0" smtClean="0"/>
                <a:t>Error</a:t>
              </a:r>
              <a:endParaRPr lang="en-US" sz="1400" dirty="0"/>
            </a:p>
          </p:txBody>
        </p:sp>
        <p:cxnSp>
          <p:nvCxnSpPr>
            <p:cNvPr id="198" name="Straight Arrow Connector 197"/>
            <p:cNvCxnSpPr/>
            <p:nvPr/>
          </p:nvCxnSpPr>
          <p:spPr>
            <a:xfrm rot="10800000">
              <a:off x="5375286" y="4823139"/>
              <a:ext cx="58421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Group 206"/>
          <p:cNvGrpSpPr/>
          <p:nvPr/>
        </p:nvGrpSpPr>
        <p:grpSpPr>
          <a:xfrm>
            <a:off x="3841740" y="4494522"/>
            <a:ext cx="1277956" cy="600164"/>
            <a:chOff x="3841740" y="4494522"/>
            <a:chExt cx="1277956" cy="600164"/>
          </a:xfrm>
        </p:grpSpPr>
        <p:cxnSp>
          <p:nvCxnSpPr>
            <p:cNvPr id="160" name="Straight Arrow Connector 58"/>
            <p:cNvCxnSpPr>
              <a:cxnSpLocks noChangeShapeType="1"/>
            </p:cNvCxnSpPr>
            <p:nvPr/>
          </p:nvCxnSpPr>
          <p:spPr bwMode="auto">
            <a:xfrm rot="10800000">
              <a:off x="3841740" y="4823139"/>
              <a:ext cx="1241444" cy="2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prstDash val="solid"/>
              <a:round/>
              <a:headEnd/>
              <a:tailEnd type="arrow" w="med" len="med"/>
            </a:ln>
          </p:spPr>
        </p:cxnSp>
        <p:sp>
          <p:nvSpPr>
            <p:cNvPr id="203" name="Text Box 60"/>
            <p:cNvSpPr txBox="1">
              <a:spLocks noChangeArrowheads="1"/>
            </p:cNvSpPr>
            <p:nvPr/>
          </p:nvSpPr>
          <p:spPr bwMode="auto">
            <a:xfrm>
              <a:off x="3841740" y="4494522"/>
              <a:ext cx="1277956" cy="600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1400" dirty="0" smtClean="0"/>
                <a:t>Control Error</a:t>
              </a:r>
            </a:p>
            <a:p>
              <a:pPr algn="ctr">
                <a:spcAft>
                  <a:spcPts val="600"/>
                </a:spcAft>
              </a:pPr>
              <a:r>
                <a:rPr lang="en-US" sz="1400" dirty="0" smtClean="0"/>
                <a:t>Message</a:t>
              </a:r>
              <a:endParaRPr lang="en-US" sz="1400" dirty="0"/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1650960" y="4524390"/>
            <a:ext cx="1666773" cy="504513"/>
            <a:chOff x="1650960" y="4524390"/>
            <a:chExt cx="1666773" cy="504513"/>
          </a:xfrm>
        </p:grpSpPr>
        <p:sp>
          <p:nvSpPr>
            <p:cNvPr id="176" name="Rectangle 46"/>
            <p:cNvSpPr>
              <a:spLocks noChangeArrowheads="1"/>
            </p:cNvSpPr>
            <p:nvPr/>
          </p:nvSpPr>
          <p:spPr bwMode="auto">
            <a:xfrm>
              <a:off x="2417733" y="4560903"/>
              <a:ext cx="900000" cy="468000"/>
            </a:xfrm>
            <a:prstGeom prst="rect">
              <a:avLst/>
            </a:prstGeom>
            <a:solidFill>
              <a:srgbClr val="FFF0A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Interpret</a:t>
              </a:r>
              <a:endParaRPr lang="en-US" sz="1600" dirty="0"/>
            </a:p>
          </p:txBody>
        </p:sp>
        <p:sp>
          <p:nvSpPr>
            <p:cNvPr id="177" name="Text Box 60"/>
            <p:cNvSpPr txBox="1">
              <a:spLocks noChangeArrowheads="1"/>
            </p:cNvSpPr>
            <p:nvPr/>
          </p:nvSpPr>
          <p:spPr bwMode="auto">
            <a:xfrm>
              <a:off x="1650960" y="4524390"/>
              <a:ext cx="9493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Desired</a:t>
              </a:r>
              <a:endParaRPr lang="en-US" sz="1400" dirty="0"/>
            </a:p>
          </p:txBody>
        </p:sp>
        <p:cxnSp>
          <p:nvCxnSpPr>
            <p:cNvPr id="212" name="Straight Arrow Connector 211"/>
            <p:cNvCxnSpPr/>
            <p:nvPr/>
          </p:nvCxnSpPr>
          <p:spPr>
            <a:xfrm rot="10800000">
              <a:off x="1687473" y="4816494"/>
              <a:ext cx="7302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9" name="Straight Arrow Connector 218"/>
          <p:cNvCxnSpPr/>
          <p:nvPr/>
        </p:nvCxnSpPr>
        <p:spPr>
          <a:xfrm rot="10800000">
            <a:off x="3330559" y="4816494"/>
            <a:ext cx="255591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56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9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animBg="1"/>
      <p:bldP spid="18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Coupling between Coils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Good Coupling between coils is achieved by </a:t>
            </a:r>
          </a:p>
          <a:p>
            <a:pPr lvl="1"/>
            <a:r>
              <a:rPr lang="en-US" smtClean="0"/>
              <a:t>Choosing appropriate dimensions of coils (matching size)</a:t>
            </a:r>
          </a:p>
          <a:p>
            <a:pPr lvl="1"/>
            <a:r>
              <a:rPr lang="en-US" smtClean="0"/>
              <a:t>Keeping the distance between coils small (flat interface surface)</a:t>
            </a:r>
          </a:p>
          <a:p>
            <a:pPr lvl="1"/>
            <a:r>
              <a:rPr lang="en-US" smtClean="0"/>
              <a:t>Adding magnetic permeable material (shielding)</a:t>
            </a:r>
          </a:p>
          <a:p>
            <a:pPr lvl="1"/>
            <a:r>
              <a:rPr lang="en-US" smtClean="0"/>
              <a:t>Aligning the coils (next page)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AFA7-BD1A-4DD2-BE4A-AE5B75DC407D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290" name="Group 289"/>
          <p:cNvGrpSpPr/>
          <p:nvPr/>
        </p:nvGrpSpPr>
        <p:grpSpPr>
          <a:xfrm>
            <a:off x="2016090" y="4999059"/>
            <a:ext cx="3611893" cy="449568"/>
            <a:chOff x="2016090" y="4999059"/>
            <a:chExt cx="3611893" cy="449568"/>
          </a:xfrm>
        </p:grpSpPr>
        <p:cxnSp>
          <p:nvCxnSpPr>
            <p:cNvPr id="149" name="Straight Connector 148"/>
            <p:cNvCxnSpPr/>
            <p:nvPr/>
          </p:nvCxnSpPr>
          <p:spPr>
            <a:xfrm>
              <a:off x="3536293" y="5448627"/>
              <a:ext cx="209169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2" name="TextBox 241"/>
            <p:cNvSpPr txBox="1"/>
            <p:nvPr/>
          </p:nvSpPr>
          <p:spPr>
            <a:xfrm>
              <a:off x="2016090" y="4999059"/>
              <a:ext cx="10711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Rx Surface</a:t>
              </a:r>
            </a:p>
          </p:txBody>
        </p:sp>
        <p:cxnSp>
          <p:nvCxnSpPr>
            <p:cNvPr id="244" name="Straight Connector 243"/>
            <p:cNvCxnSpPr/>
            <p:nvPr/>
          </p:nvCxnSpPr>
          <p:spPr>
            <a:xfrm>
              <a:off x="2819376" y="5254650"/>
              <a:ext cx="730260" cy="1825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8" name="Group 277"/>
          <p:cNvGrpSpPr/>
          <p:nvPr/>
        </p:nvGrpSpPr>
        <p:grpSpPr>
          <a:xfrm>
            <a:off x="2782863" y="4560903"/>
            <a:ext cx="2524900" cy="807714"/>
            <a:chOff x="540977" y="4509162"/>
            <a:chExt cx="2524900" cy="807714"/>
          </a:xfrm>
        </p:grpSpPr>
        <p:grpSp>
          <p:nvGrpSpPr>
            <p:cNvPr id="166" name="Group 165"/>
            <p:cNvGrpSpPr/>
            <p:nvPr/>
          </p:nvGrpSpPr>
          <p:grpSpPr>
            <a:xfrm>
              <a:off x="1625877" y="5236866"/>
              <a:ext cx="1440000" cy="80010"/>
              <a:chOff x="5109210" y="4594860"/>
              <a:chExt cx="1440000" cy="80010"/>
            </a:xfrm>
          </p:grpSpPr>
          <p:sp>
            <p:nvSpPr>
              <p:cNvPr id="150" name="Rectangle 149"/>
              <p:cNvSpPr/>
              <p:nvPr/>
            </p:nvSpPr>
            <p:spPr>
              <a:xfrm>
                <a:off x="5109210" y="4594860"/>
                <a:ext cx="1440000" cy="8001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sz="1400" dirty="0" smtClea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5470371" y="4594860"/>
                <a:ext cx="720000" cy="8001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sz="1400" dirty="0" smtClean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250" name="Straight Connector 249"/>
            <p:cNvCxnSpPr>
              <a:stCxn id="251" idx="2"/>
              <a:endCxn id="150" idx="1"/>
            </p:cNvCxnSpPr>
            <p:nvPr/>
          </p:nvCxnSpPr>
          <p:spPr>
            <a:xfrm rot="16200000" flipH="1">
              <a:off x="1044299" y="4695293"/>
              <a:ext cx="459932" cy="7032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1" name="TextBox 250"/>
            <p:cNvSpPr txBox="1"/>
            <p:nvPr/>
          </p:nvSpPr>
          <p:spPr>
            <a:xfrm>
              <a:off x="540977" y="4509162"/>
              <a:ext cx="7633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Rx Coil</a:t>
              </a:r>
            </a:p>
          </p:txBody>
        </p:sp>
      </p:grpSp>
      <p:grpSp>
        <p:nvGrpSpPr>
          <p:cNvPr id="279" name="Group 278"/>
          <p:cNvGrpSpPr/>
          <p:nvPr/>
        </p:nvGrpSpPr>
        <p:grpSpPr>
          <a:xfrm>
            <a:off x="2782863" y="5588248"/>
            <a:ext cx="2524900" cy="740952"/>
            <a:chOff x="540977" y="5536507"/>
            <a:chExt cx="2524900" cy="740952"/>
          </a:xfrm>
        </p:grpSpPr>
        <p:grpSp>
          <p:nvGrpSpPr>
            <p:cNvPr id="167" name="Group 166"/>
            <p:cNvGrpSpPr/>
            <p:nvPr/>
          </p:nvGrpSpPr>
          <p:grpSpPr>
            <a:xfrm>
              <a:off x="1625877" y="5536507"/>
              <a:ext cx="1440000" cy="80010"/>
              <a:chOff x="5109210" y="5227320"/>
              <a:chExt cx="1440000" cy="80010"/>
            </a:xfrm>
          </p:grpSpPr>
          <p:sp>
            <p:nvSpPr>
              <p:cNvPr id="164" name="Rectangle 163"/>
              <p:cNvSpPr/>
              <p:nvPr/>
            </p:nvSpPr>
            <p:spPr>
              <a:xfrm>
                <a:off x="5109210" y="5227320"/>
                <a:ext cx="1440000" cy="8001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sz="1400" dirty="0" smtClea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5473026" y="5227320"/>
                <a:ext cx="720000" cy="8001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sz="1400" dirty="0" smtClea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252" name="TextBox 251"/>
            <p:cNvSpPr txBox="1"/>
            <p:nvPr/>
          </p:nvSpPr>
          <p:spPr>
            <a:xfrm>
              <a:off x="540977" y="5969682"/>
              <a:ext cx="7425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err="1" smtClean="0">
                  <a:latin typeface="+mn-lt"/>
                </a:rPr>
                <a:t>Tx</a:t>
              </a:r>
              <a:r>
                <a:rPr lang="en-US" sz="1400" dirty="0" smtClean="0">
                  <a:latin typeface="+mn-lt"/>
                </a:rPr>
                <a:t> Coil</a:t>
              </a:r>
            </a:p>
          </p:txBody>
        </p:sp>
        <p:cxnSp>
          <p:nvCxnSpPr>
            <p:cNvPr id="254" name="Straight Connector 253"/>
            <p:cNvCxnSpPr>
              <a:stCxn id="164" idx="1"/>
              <a:endCxn id="252" idx="0"/>
            </p:cNvCxnSpPr>
            <p:nvPr/>
          </p:nvCxnSpPr>
          <p:spPr>
            <a:xfrm rot="10800000" flipV="1">
              <a:off x="912233" y="5576512"/>
              <a:ext cx="713644" cy="3931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3" name="Group 272"/>
          <p:cNvGrpSpPr/>
          <p:nvPr/>
        </p:nvGrpSpPr>
        <p:grpSpPr>
          <a:xfrm>
            <a:off x="3696313" y="4393566"/>
            <a:ext cx="2469561" cy="803601"/>
            <a:chOff x="1454427" y="4341825"/>
            <a:chExt cx="2469561" cy="803601"/>
          </a:xfrm>
        </p:grpSpPr>
        <p:cxnSp>
          <p:nvCxnSpPr>
            <p:cNvPr id="154" name="Straight Connector 153"/>
            <p:cNvCxnSpPr/>
            <p:nvPr/>
          </p:nvCxnSpPr>
          <p:spPr>
            <a:xfrm>
              <a:off x="1454427" y="5145426"/>
              <a:ext cx="174879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 flipH="1" flipV="1">
              <a:off x="2636811" y="4633929"/>
              <a:ext cx="511182" cy="5111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5" name="TextBox 264"/>
            <p:cNvSpPr txBox="1"/>
            <p:nvPr/>
          </p:nvSpPr>
          <p:spPr>
            <a:xfrm>
              <a:off x="3001941" y="4341825"/>
              <a:ext cx="9220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Shielding</a:t>
              </a:r>
            </a:p>
          </p:txBody>
        </p:sp>
      </p:grpSp>
      <p:grpSp>
        <p:nvGrpSpPr>
          <p:cNvPr id="274" name="Group 273"/>
          <p:cNvGrpSpPr/>
          <p:nvPr/>
        </p:nvGrpSpPr>
        <p:grpSpPr>
          <a:xfrm>
            <a:off x="3700123" y="5744547"/>
            <a:ext cx="2794368" cy="745933"/>
            <a:chOff x="1458237" y="5692806"/>
            <a:chExt cx="2794368" cy="745933"/>
          </a:xfrm>
        </p:grpSpPr>
        <p:cxnSp>
          <p:nvCxnSpPr>
            <p:cNvPr id="159" name="Straight Connector 158"/>
            <p:cNvCxnSpPr/>
            <p:nvPr/>
          </p:nvCxnSpPr>
          <p:spPr>
            <a:xfrm>
              <a:off x="1458237" y="5696527"/>
              <a:ext cx="174879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>
              <a:off x="2855889" y="5692806"/>
              <a:ext cx="620721" cy="4746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8" name="TextBox 267"/>
            <p:cNvSpPr txBox="1"/>
            <p:nvPr/>
          </p:nvSpPr>
          <p:spPr>
            <a:xfrm>
              <a:off x="3330558" y="6130962"/>
              <a:ext cx="9220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Shielding</a:t>
              </a:r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1870038" y="5508238"/>
            <a:ext cx="3761755" cy="346293"/>
            <a:chOff x="1870038" y="5508238"/>
            <a:chExt cx="3761755" cy="346293"/>
          </a:xfrm>
        </p:grpSpPr>
        <p:cxnSp>
          <p:nvCxnSpPr>
            <p:cNvPr id="151" name="Straight Connector 150"/>
            <p:cNvCxnSpPr/>
            <p:nvPr/>
          </p:nvCxnSpPr>
          <p:spPr>
            <a:xfrm>
              <a:off x="3540103" y="5508238"/>
              <a:ext cx="209169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" name="TextBox 285"/>
            <p:cNvSpPr txBox="1"/>
            <p:nvPr/>
          </p:nvSpPr>
          <p:spPr>
            <a:xfrm>
              <a:off x="1870038" y="5546754"/>
              <a:ext cx="10711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err="1" smtClean="0">
                  <a:latin typeface="+mn-lt"/>
                </a:rPr>
                <a:t>Tx</a:t>
              </a:r>
              <a:r>
                <a:rPr lang="en-US" sz="1400" dirty="0" smtClean="0">
                  <a:latin typeface="+mn-lt"/>
                </a:rPr>
                <a:t> Surface</a:t>
              </a:r>
            </a:p>
          </p:txBody>
        </p:sp>
        <p:cxnSp>
          <p:nvCxnSpPr>
            <p:cNvPr id="287" name="Straight Connector 286"/>
            <p:cNvCxnSpPr>
              <a:stCxn id="286" idx="3"/>
            </p:cNvCxnSpPr>
            <p:nvPr/>
          </p:nvCxnSpPr>
          <p:spPr>
            <a:xfrm flipV="1">
              <a:off x="2941165" y="5510241"/>
              <a:ext cx="608471" cy="19040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5302260" y="4889520"/>
            <a:ext cx="1502694" cy="1131900"/>
            <a:chOff x="5302260" y="4889520"/>
            <a:chExt cx="1502694" cy="1131900"/>
          </a:xfrm>
        </p:grpSpPr>
        <p:grpSp>
          <p:nvGrpSpPr>
            <p:cNvPr id="293" name="Group 292"/>
            <p:cNvGrpSpPr/>
            <p:nvPr/>
          </p:nvGrpSpPr>
          <p:grpSpPr>
            <a:xfrm>
              <a:off x="5302260" y="4889520"/>
              <a:ext cx="693743" cy="1131900"/>
              <a:chOff x="5302260" y="4889520"/>
              <a:chExt cx="693743" cy="1131900"/>
            </a:xfrm>
          </p:grpSpPr>
          <p:cxnSp>
            <p:nvCxnSpPr>
              <p:cNvPr id="190" name="Straight Arrow Connector 189"/>
              <p:cNvCxnSpPr/>
              <p:nvPr/>
            </p:nvCxnSpPr>
            <p:spPr>
              <a:xfrm rot="5400000">
                <a:off x="5576897" y="5126060"/>
                <a:ext cx="474667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Arrow Connector 192"/>
              <p:cNvCxnSpPr/>
              <p:nvPr/>
            </p:nvCxnSpPr>
            <p:spPr>
              <a:xfrm rot="16200000" flipV="1">
                <a:off x="5594362" y="5802342"/>
                <a:ext cx="438153" cy="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10800000">
                <a:off x="5337099" y="5364189"/>
                <a:ext cx="622391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10800000">
                <a:off x="5302260" y="5583267"/>
                <a:ext cx="693743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42"/>
            <p:cNvSpPr txBox="1"/>
            <p:nvPr/>
          </p:nvSpPr>
          <p:spPr>
            <a:xfrm>
              <a:off x="5922981" y="5327676"/>
              <a:ext cx="8819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Distance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439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ounded Rectangle 160"/>
          <p:cNvSpPr/>
          <p:nvPr/>
        </p:nvSpPr>
        <p:spPr bwMode="auto">
          <a:xfrm>
            <a:off x="5661060" y="3730001"/>
            <a:ext cx="2746392" cy="267336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Free Positioning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000000"/>
                </a:solidFill>
              </a:rPr>
              <a:t>(Moving Coil)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5708688" y="5074618"/>
            <a:ext cx="1260000" cy="12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170" name="Group 169"/>
          <p:cNvGrpSpPr/>
          <p:nvPr/>
        </p:nvGrpSpPr>
        <p:grpSpPr>
          <a:xfrm>
            <a:off x="5703903" y="5060510"/>
            <a:ext cx="1280160" cy="1280160"/>
            <a:chOff x="4443401" y="4514838"/>
            <a:chExt cx="1280160" cy="1280160"/>
          </a:xfrm>
        </p:grpSpPr>
        <p:sp>
          <p:nvSpPr>
            <p:cNvPr id="171" name="Oval 170"/>
            <p:cNvSpPr/>
            <p:nvPr/>
          </p:nvSpPr>
          <p:spPr>
            <a:xfrm>
              <a:off x="4443401" y="4514838"/>
              <a:ext cx="1280160" cy="1280160"/>
            </a:xfrm>
            <a:prstGeom prst="ellipse">
              <a:avLst/>
            </a:prstGeom>
            <a:solidFill>
              <a:srgbClr val="99CCFF"/>
            </a:solidFill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72" name="Oval 171"/>
            <p:cNvSpPr/>
            <p:nvPr/>
          </p:nvSpPr>
          <p:spPr>
            <a:xfrm>
              <a:off x="4772180" y="4838831"/>
              <a:ext cx="632174" cy="63217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1"/>
            <a:ext cx="6781800" cy="107804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Coil Alignment (Design Freedom)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AFA7-BD1A-4DD2-BE4A-AE5B75DC407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21" name="Rounded Rectangle 120"/>
          <p:cNvSpPr/>
          <p:nvPr/>
        </p:nvSpPr>
        <p:spPr bwMode="auto">
          <a:xfrm>
            <a:off x="288923" y="3170044"/>
            <a:ext cx="3686175" cy="324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Free Positioning (Coil Array)</a:t>
            </a:r>
          </a:p>
        </p:txBody>
      </p:sp>
      <p:grpSp>
        <p:nvGrpSpPr>
          <p:cNvPr id="122" name="Group 134"/>
          <p:cNvGrpSpPr/>
          <p:nvPr/>
        </p:nvGrpSpPr>
        <p:grpSpPr>
          <a:xfrm>
            <a:off x="360361" y="3767121"/>
            <a:ext cx="3484625" cy="2554506"/>
            <a:chOff x="934069" y="3627738"/>
            <a:chExt cx="4324492" cy="3170195"/>
          </a:xfrm>
          <a:solidFill>
            <a:srgbClr val="99CCFF"/>
          </a:solidFill>
        </p:grpSpPr>
        <p:grpSp>
          <p:nvGrpSpPr>
            <p:cNvPr id="123" name="Group 108"/>
            <p:cNvGrpSpPr/>
            <p:nvPr/>
          </p:nvGrpSpPr>
          <p:grpSpPr>
            <a:xfrm>
              <a:off x="936450" y="3627738"/>
              <a:ext cx="4322111" cy="2622733"/>
              <a:chOff x="457200" y="3902916"/>
              <a:chExt cx="4322111" cy="2622733"/>
            </a:xfrm>
            <a:grpFill/>
          </p:grpSpPr>
          <p:sp>
            <p:nvSpPr>
              <p:cNvPr id="149" name="Donut 148"/>
              <p:cNvSpPr/>
              <p:nvPr/>
            </p:nvSpPr>
            <p:spPr>
              <a:xfrm>
                <a:off x="1417320" y="4733235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50" name="Donut 149"/>
              <p:cNvSpPr/>
              <p:nvPr/>
            </p:nvSpPr>
            <p:spPr>
              <a:xfrm>
                <a:off x="2377440" y="4733235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51" name="Donut 150"/>
              <p:cNvSpPr/>
              <p:nvPr/>
            </p:nvSpPr>
            <p:spPr>
              <a:xfrm>
                <a:off x="3337560" y="4733235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52" name="Donut 151"/>
              <p:cNvSpPr/>
              <p:nvPr/>
            </p:nvSpPr>
            <p:spPr>
              <a:xfrm>
                <a:off x="457200" y="4733235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53" name="Donut 152"/>
              <p:cNvSpPr/>
              <p:nvPr/>
            </p:nvSpPr>
            <p:spPr>
              <a:xfrm>
                <a:off x="1898951" y="5565529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54" name="Donut 153"/>
              <p:cNvSpPr/>
              <p:nvPr/>
            </p:nvSpPr>
            <p:spPr>
              <a:xfrm>
                <a:off x="2859071" y="5565529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55" name="Donut 154"/>
              <p:cNvSpPr/>
              <p:nvPr/>
            </p:nvSpPr>
            <p:spPr>
              <a:xfrm>
                <a:off x="3819191" y="5565529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56" name="Donut 155"/>
              <p:cNvSpPr/>
              <p:nvPr/>
            </p:nvSpPr>
            <p:spPr>
              <a:xfrm>
                <a:off x="938831" y="5565529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57" name="Donut 156"/>
              <p:cNvSpPr/>
              <p:nvPr/>
            </p:nvSpPr>
            <p:spPr>
              <a:xfrm>
                <a:off x="936450" y="3902916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58" name="Donut 157"/>
              <p:cNvSpPr/>
              <p:nvPr/>
            </p:nvSpPr>
            <p:spPr>
              <a:xfrm>
                <a:off x="1896570" y="3902916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59" name="Donut 158"/>
              <p:cNvSpPr/>
              <p:nvPr/>
            </p:nvSpPr>
            <p:spPr>
              <a:xfrm>
                <a:off x="2856690" y="3902916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60" name="Donut 159"/>
              <p:cNvSpPr/>
              <p:nvPr/>
            </p:nvSpPr>
            <p:spPr>
              <a:xfrm>
                <a:off x="3816810" y="3902916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24" name="Group 121"/>
            <p:cNvGrpSpPr/>
            <p:nvPr/>
          </p:nvGrpSpPr>
          <p:grpSpPr>
            <a:xfrm>
              <a:off x="934069" y="4175200"/>
              <a:ext cx="4322111" cy="2622733"/>
              <a:chOff x="457200" y="3902916"/>
              <a:chExt cx="4322111" cy="2622733"/>
            </a:xfrm>
            <a:grpFill/>
          </p:grpSpPr>
          <p:sp>
            <p:nvSpPr>
              <p:cNvPr id="137" name="Donut 136"/>
              <p:cNvSpPr/>
              <p:nvPr/>
            </p:nvSpPr>
            <p:spPr>
              <a:xfrm>
                <a:off x="1417320" y="4733235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38" name="Donut 137"/>
              <p:cNvSpPr/>
              <p:nvPr/>
            </p:nvSpPr>
            <p:spPr>
              <a:xfrm>
                <a:off x="2377440" y="4733235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39" name="Donut 138"/>
              <p:cNvSpPr/>
              <p:nvPr/>
            </p:nvSpPr>
            <p:spPr>
              <a:xfrm>
                <a:off x="3337560" y="4733235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40" name="Donut 139"/>
              <p:cNvSpPr/>
              <p:nvPr/>
            </p:nvSpPr>
            <p:spPr>
              <a:xfrm>
                <a:off x="457200" y="4733235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41" name="Donut 140"/>
              <p:cNvSpPr/>
              <p:nvPr/>
            </p:nvSpPr>
            <p:spPr>
              <a:xfrm>
                <a:off x="1898951" y="5565529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42" name="Donut 141"/>
              <p:cNvSpPr/>
              <p:nvPr/>
            </p:nvSpPr>
            <p:spPr>
              <a:xfrm>
                <a:off x="2859071" y="5565529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43" name="Donut 142"/>
              <p:cNvSpPr/>
              <p:nvPr/>
            </p:nvSpPr>
            <p:spPr>
              <a:xfrm>
                <a:off x="3819191" y="5565529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44" name="Donut 143"/>
              <p:cNvSpPr/>
              <p:nvPr/>
            </p:nvSpPr>
            <p:spPr>
              <a:xfrm>
                <a:off x="938831" y="5565529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45" name="Donut 144"/>
              <p:cNvSpPr/>
              <p:nvPr/>
            </p:nvSpPr>
            <p:spPr>
              <a:xfrm>
                <a:off x="936450" y="3902916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46" name="Donut 145"/>
              <p:cNvSpPr/>
              <p:nvPr/>
            </p:nvSpPr>
            <p:spPr>
              <a:xfrm>
                <a:off x="1896570" y="3902916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47" name="Donut 146"/>
              <p:cNvSpPr/>
              <p:nvPr/>
            </p:nvSpPr>
            <p:spPr>
              <a:xfrm>
                <a:off x="2856690" y="3902916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48" name="Donut 147"/>
              <p:cNvSpPr/>
              <p:nvPr/>
            </p:nvSpPr>
            <p:spPr>
              <a:xfrm>
                <a:off x="3816810" y="3902916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125" name="Donut 124"/>
            <p:cNvSpPr/>
            <p:nvPr/>
          </p:nvSpPr>
          <p:spPr>
            <a:xfrm>
              <a:off x="1417320" y="4733235"/>
              <a:ext cx="960120" cy="960120"/>
            </a:xfrm>
            <a:prstGeom prst="donut">
              <a:avLst/>
            </a:prstGeom>
            <a:grpFill/>
            <a:ln w="19050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26" name="Donut 125"/>
            <p:cNvSpPr/>
            <p:nvPr/>
          </p:nvSpPr>
          <p:spPr>
            <a:xfrm>
              <a:off x="2377440" y="4733235"/>
              <a:ext cx="960120" cy="960120"/>
            </a:xfrm>
            <a:prstGeom prst="donut">
              <a:avLst/>
            </a:prstGeom>
            <a:grpFill/>
            <a:ln w="19050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27" name="Donut 126"/>
            <p:cNvSpPr/>
            <p:nvPr/>
          </p:nvSpPr>
          <p:spPr>
            <a:xfrm>
              <a:off x="3337560" y="4733235"/>
              <a:ext cx="960120" cy="960120"/>
            </a:xfrm>
            <a:prstGeom prst="donut">
              <a:avLst/>
            </a:prstGeom>
            <a:grpFill/>
            <a:ln w="19050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28" name="Donut 127"/>
            <p:cNvSpPr/>
            <p:nvPr/>
          </p:nvSpPr>
          <p:spPr>
            <a:xfrm>
              <a:off x="4298441" y="4733235"/>
              <a:ext cx="960120" cy="960120"/>
            </a:xfrm>
            <a:prstGeom prst="donut">
              <a:avLst/>
            </a:prstGeom>
            <a:grpFill/>
            <a:ln w="19050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29" name="Donut 128"/>
            <p:cNvSpPr/>
            <p:nvPr/>
          </p:nvSpPr>
          <p:spPr>
            <a:xfrm>
              <a:off x="1898951" y="5565529"/>
              <a:ext cx="960120" cy="960120"/>
            </a:xfrm>
            <a:prstGeom prst="donut">
              <a:avLst/>
            </a:prstGeom>
            <a:grpFill/>
            <a:ln w="19050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30" name="Donut 129"/>
            <p:cNvSpPr/>
            <p:nvPr/>
          </p:nvSpPr>
          <p:spPr>
            <a:xfrm>
              <a:off x="2859071" y="5565529"/>
              <a:ext cx="960120" cy="960120"/>
            </a:xfrm>
            <a:prstGeom prst="donut">
              <a:avLst/>
            </a:prstGeom>
            <a:grpFill/>
            <a:ln w="19050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31" name="Donut 130"/>
            <p:cNvSpPr/>
            <p:nvPr/>
          </p:nvSpPr>
          <p:spPr>
            <a:xfrm>
              <a:off x="3819191" y="5565529"/>
              <a:ext cx="960120" cy="960120"/>
            </a:xfrm>
            <a:prstGeom prst="donut">
              <a:avLst/>
            </a:prstGeom>
            <a:grpFill/>
            <a:ln w="19050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32" name="Donut 131"/>
            <p:cNvSpPr/>
            <p:nvPr/>
          </p:nvSpPr>
          <p:spPr>
            <a:xfrm>
              <a:off x="938831" y="5565529"/>
              <a:ext cx="960120" cy="960120"/>
            </a:xfrm>
            <a:prstGeom prst="donut">
              <a:avLst/>
            </a:prstGeom>
            <a:grpFill/>
            <a:ln w="19050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33" name="Donut 132"/>
            <p:cNvSpPr/>
            <p:nvPr/>
          </p:nvSpPr>
          <p:spPr>
            <a:xfrm>
              <a:off x="936450" y="3902916"/>
              <a:ext cx="960120" cy="960120"/>
            </a:xfrm>
            <a:prstGeom prst="donut">
              <a:avLst/>
            </a:prstGeom>
            <a:grpFill/>
            <a:ln w="19050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34" name="Donut 133"/>
            <p:cNvSpPr/>
            <p:nvPr/>
          </p:nvSpPr>
          <p:spPr>
            <a:xfrm>
              <a:off x="1896570" y="3902916"/>
              <a:ext cx="960120" cy="960120"/>
            </a:xfrm>
            <a:prstGeom prst="donut">
              <a:avLst/>
            </a:prstGeom>
            <a:grpFill/>
            <a:ln w="19050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35" name="Donut 134"/>
            <p:cNvSpPr/>
            <p:nvPr/>
          </p:nvSpPr>
          <p:spPr>
            <a:xfrm>
              <a:off x="2856690" y="3902916"/>
              <a:ext cx="960120" cy="960120"/>
            </a:xfrm>
            <a:prstGeom prst="donut">
              <a:avLst/>
            </a:prstGeom>
            <a:grpFill/>
            <a:ln w="19050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36" name="Donut 135"/>
            <p:cNvSpPr/>
            <p:nvPr/>
          </p:nvSpPr>
          <p:spPr>
            <a:xfrm>
              <a:off x="3816810" y="3902916"/>
              <a:ext cx="960120" cy="960120"/>
            </a:xfrm>
            <a:prstGeom prst="donut">
              <a:avLst/>
            </a:prstGeom>
            <a:grpFill/>
            <a:ln w="19050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sp>
        <p:nvSpPr>
          <p:cNvPr id="162" name="Rounded Rectangle 161"/>
          <p:cNvSpPr/>
          <p:nvPr/>
        </p:nvSpPr>
        <p:spPr bwMode="auto">
          <a:xfrm>
            <a:off x="5659473" y="836576"/>
            <a:ext cx="2746392" cy="267336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Single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 Coil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5" name="Oval 164"/>
          <p:cNvSpPr/>
          <p:nvPr/>
        </p:nvSpPr>
        <p:spPr>
          <a:xfrm>
            <a:off x="6403986" y="1609709"/>
            <a:ext cx="1280160" cy="12801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403986" y="1609709"/>
            <a:ext cx="1280160" cy="1280160"/>
          </a:xfrm>
          <a:prstGeom prst="ellipse">
            <a:avLst/>
          </a:prstGeom>
          <a:solidFill>
            <a:srgbClr val="99CCFF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6737505" y="1933702"/>
            <a:ext cx="632174" cy="632174"/>
          </a:xfrm>
          <a:prstGeom prst="ellipse">
            <a:avLst/>
          </a:prstGeom>
          <a:solidFill>
            <a:schemeClr val="bg1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8" name="Oval 167"/>
          <p:cNvSpPr/>
          <p:nvPr/>
        </p:nvSpPr>
        <p:spPr>
          <a:xfrm>
            <a:off x="6852424" y="2048621"/>
            <a:ext cx="402336" cy="40233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73" name="Oval 172"/>
          <p:cNvSpPr/>
          <p:nvPr/>
        </p:nvSpPr>
        <p:spPr bwMode="auto">
          <a:xfrm>
            <a:off x="1974877" y="4105255"/>
            <a:ext cx="1409699" cy="1428750"/>
          </a:xfrm>
          <a:prstGeom prst="ellipse">
            <a:avLst/>
          </a:prstGeom>
          <a:gradFill>
            <a:gsLst>
              <a:gs pos="52000">
                <a:srgbClr val="FF0000"/>
              </a:gs>
              <a:gs pos="100000">
                <a:srgbClr val="FF0000">
                  <a:alpha val="35000"/>
                </a:srgb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174" name="Group 173"/>
          <p:cNvGrpSpPr/>
          <p:nvPr/>
        </p:nvGrpSpPr>
        <p:grpSpPr>
          <a:xfrm>
            <a:off x="6140450" y="1385869"/>
            <a:ext cx="1716111" cy="1714514"/>
            <a:chOff x="6356350" y="1357298"/>
            <a:chExt cx="1716111" cy="1714514"/>
          </a:xfrm>
        </p:grpSpPr>
        <p:cxnSp>
          <p:nvCxnSpPr>
            <p:cNvPr id="175" name="Straight Arrow Connector 174"/>
            <p:cNvCxnSpPr>
              <a:endCxn id="168" idx="1"/>
            </p:cNvCxnSpPr>
            <p:nvPr/>
          </p:nvCxnSpPr>
          <p:spPr bwMode="auto">
            <a:xfrm>
              <a:off x="6356350" y="1590671"/>
              <a:ext cx="554995" cy="51687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6" name="Straight Arrow Connector 175"/>
            <p:cNvCxnSpPr/>
            <p:nvPr/>
          </p:nvCxnSpPr>
          <p:spPr bwMode="auto">
            <a:xfrm rot="16200000" flipH="1">
              <a:off x="6965173" y="1678769"/>
              <a:ext cx="642944" cy="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7" name="Straight Arrow Connector 176"/>
            <p:cNvCxnSpPr/>
            <p:nvPr/>
          </p:nvCxnSpPr>
          <p:spPr bwMode="auto">
            <a:xfrm rot="10800000" flipV="1">
              <a:off x="7429520" y="1643050"/>
              <a:ext cx="579736" cy="43114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8" name="Straight Arrow Connector 177"/>
            <p:cNvCxnSpPr/>
            <p:nvPr/>
          </p:nvCxnSpPr>
          <p:spPr bwMode="auto">
            <a:xfrm rot="10800000" flipV="1">
              <a:off x="7500958" y="2214554"/>
              <a:ext cx="571503" cy="189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9" name="Straight Arrow Connector 178"/>
            <p:cNvCxnSpPr/>
            <p:nvPr/>
          </p:nvCxnSpPr>
          <p:spPr bwMode="auto">
            <a:xfrm flipH="1" flipV="1">
              <a:off x="7429520" y="2357430"/>
              <a:ext cx="554995" cy="51687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0" name="Straight Arrow Connector 179"/>
            <p:cNvCxnSpPr/>
            <p:nvPr/>
          </p:nvCxnSpPr>
          <p:spPr bwMode="auto">
            <a:xfrm rot="16200000" flipV="1">
              <a:off x="6965173" y="2750339"/>
              <a:ext cx="642944" cy="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1" name="Straight Arrow Connector 180"/>
            <p:cNvCxnSpPr/>
            <p:nvPr/>
          </p:nvCxnSpPr>
          <p:spPr bwMode="auto">
            <a:xfrm rot="10800000" flipH="1">
              <a:off x="6572264" y="2357430"/>
              <a:ext cx="579736" cy="43114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2" name="Straight Arrow Connector 181"/>
            <p:cNvCxnSpPr/>
            <p:nvPr/>
          </p:nvCxnSpPr>
          <p:spPr bwMode="auto">
            <a:xfrm rot="10800000" flipH="1" flipV="1">
              <a:off x="6500826" y="2214554"/>
              <a:ext cx="571503" cy="189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183" name="Straight Arrow Connector 182"/>
          <p:cNvCxnSpPr/>
          <p:nvPr/>
        </p:nvCxnSpPr>
        <p:spPr bwMode="auto">
          <a:xfrm>
            <a:off x="6218277" y="5665198"/>
            <a:ext cx="100013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7218409" y="545088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85" name="Straight Arrow Connector 184"/>
          <p:cNvCxnSpPr/>
          <p:nvPr/>
        </p:nvCxnSpPr>
        <p:spPr bwMode="auto">
          <a:xfrm rot="5400000" flipH="1" flipV="1">
            <a:off x="5861087" y="5308008"/>
            <a:ext cx="999338" cy="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6" name="TextBox 185"/>
          <p:cNvSpPr txBox="1"/>
          <p:nvPr/>
        </p:nvSpPr>
        <p:spPr>
          <a:xfrm>
            <a:off x="6218277" y="445075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34" name="Content Placeholder 5"/>
          <p:cNvSpPr txBox="1">
            <a:spLocks/>
          </p:cNvSpPr>
          <p:nvPr/>
        </p:nvSpPr>
        <p:spPr>
          <a:xfrm>
            <a:off x="482544" y="1457299"/>
            <a:ext cx="4892742" cy="1570058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5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Single coil – manual positioning</a:t>
            </a:r>
            <a:endParaRPr lang="en-US" dirty="0" smtClean="0"/>
          </a:p>
          <a:p>
            <a:pPr marL="457200" indent="-457200">
              <a:lnSpc>
                <a:spcPct val="105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Free positioning with moving coil</a:t>
            </a:r>
          </a:p>
          <a:p>
            <a:pPr marL="457200" indent="-457200">
              <a:lnSpc>
                <a:spcPct val="105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Free positioning with selective activation of coils</a:t>
            </a:r>
            <a:r>
              <a:rPr lang="en-US" dirty="0" smtClean="0">
                <a:latin typeface="+mj-lt"/>
                <a:cs typeface="+mn-cs"/>
              </a:rPr>
              <a:t> in coil array</a:t>
            </a:r>
            <a:endParaRPr lang="en-US" dirty="0" smtClean="0">
              <a:latin typeface="+mj-lt"/>
            </a:endParaRPr>
          </a:p>
        </p:txBody>
      </p:sp>
      <p:grpSp>
        <p:nvGrpSpPr>
          <p:cNvPr id="444" name="Group 443"/>
          <p:cNvGrpSpPr/>
          <p:nvPr/>
        </p:nvGrpSpPr>
        <p:grpSpPr>
          <a:xfrm>
            <a:off x="288923" y="3171491"/>
            <a:ext cx="3686175" cy="3240000"/>
            <a:chOff x="580996" y="3489153"/>
            <a:chExt cx="3686175" cy="3240000"/>
          </a:xfrm>
        </p:grpSpPr>
        <p:sp>
          <p:nvSpPr>
            <p:cNvPr id="445" name="Rounded Rectangle 444"/>
            <p:cNvSpPr/>
            <p:nvPr/>
          </p:nvSpPr>
          <p:spPr bwMode="auto">
            <a:xfrm>
              <a:off x="580996" y="3489153"/>
              <a:ext cx="3686175" cy="32400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Free Positioning (Coil Array)</a:t>
              </a:r>
            </a:p>
          </p:txBody>
        </p:sp>
        <p:grpSp>
          <p:nvGrpSpPr>
            <p:cNvPr id="446" name="Group 134"/>
            <p:cNvGrpSpPr/>
            <p:nvPr/>
          </p:nvGrpSpPr>
          <p:grpSpPr>
            <a:xfrm>
              <a:off x="652434" y="4081467"/>
              <a:ext cx="3484625" cy="2554507"/>
              <a:chOff x="934069" y="3627738"/>
              <a:chExt cx="4324492" cy="3170195"/>
            </a:xfrm>
            <a:solidFill>
              <a:srgbClr val="99CCFF"/>
            </a:solidFill>
          </p:grpSpPr>
          <p:grpSp>
            <p:nvGrpSpPr>
              <p:cNvPr id="447" name="Group 108"/>
              <p:cNvGrpSpPr/>
              <p:nvPr/>
            </p:nvGrpSpPr>
            <p:grpSpPr>
              <a:xfrm>
                <a:off x="936450" y="3627738"/>
                <a:ext cx="4322111" cy="2622733"/>
                <a:chOff x="457200" y="3902916"/>
                <a:chExt cx="4322111" cy="2622733"/>
              </a:xfrm>
              <a:grpFill/>
            </p:grpSpPr>
            <p:sp>
              <p:nvSpPr>
                <p:cNvPr id="473" name="Donut 472"/>
                <p:cNvSpPr/>
                <p:nvPr/>
              </p:nvSpPr>
              <p:spPr>
                <a:xfrm>
                  <a:off x="1417320" y="4733235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74" name="Donut 473"/>
                <p:cNvSpPr/>
                <p:nvPr/>
              </p:nvSpPr>
              <p:spPr>
                <a:xfrm>
                  <a:off x="2377440" y="4733235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75" name="Donut 474"/>
                <p:cNvSpPr/>
                <p:nvPr/>
              </p:nvSpPr>
              <p:spPr>
                <a:xfrm>
                  <a:off x="3337560" y="4733235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76" name="Donut 475"/>
                <p:cNvSpPr/>
                <p:nvPr/>
              </p:nvSpPr>
              <p:spPr>
                <a:xfrm>
                  <a:off x="457200" y="4733235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77" name="Donut 476"/>
                <p:cNvSpPr/>
                <p:nvPr/>
              </p:nvSpPr>
              <p:spPr>
                <a:xfrm>
                  <a:off x="1898951" y="5565529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78" name="Donut 477"/>
                <p:cNvSpPr/>
                <p:nvPr/>
              </p:nvSpPr>
              <p:spPr>
                <a:xfrm>
                  <a:off x="2859071" y="5565529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79" name="Donut 478"/>
                <p:cNvSpPr/>
                <p:nvPr/>
              </p:nvSpPr>
              <p:spPr>
                <a:xfrm>
                  <a:off x="3819191" y="5565529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80" name="Donut 479"/>
                <p:cNvSpPr/>
                <p:nvPr/>
              </p:nvSpPr>
              <p:spPr>
                <a:xfrm>
                  <a:off x="938831" y="5565529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81" name="Donut 480"/>
                <p:cNvSpPr/>
                <p:nvPr/>
              </p:nvSpPr>
              <p:spPr>
                <a:xfrm>
                  <a:off x="936450" y="3902916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82" name="Donut 481"/>
                <p:cNvSpPr/>
                <p:nvPr/>
              </p:nvSpPr>
              <p:spPr>
                <a:xfrm>
                  <a:off x="1896570" y="3902916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83" name="Donut 482"/>
                <p:cNvSpPr/>
                <p:nvPr/>
              </p:nvSpPr>
              <p:spPr>
                <a:xfrm>
                  <a:off x="2856690" y="3902916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84" name="Donut 483"/>
                <p:cNvSpPr/>
                <p:nvPr/>
              </p:nvSpPr>
              <p:spPr>
                <a:xfrm>
                  <a:off x="3816810" y="3902916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</p:grpSp>
          <p:grpSp>
            <p:nvGrpSpPr>
              <p:cNvPr id="448" name="Group 121"/>
              <p:cNvGrpSpPr/>
              <p:nvPr/>
            </p:nvGrpSpPr>
            <p:grpSpPr>
              <a:xfrm>
                <a:off x="934069" y="4175200"/>
                <a:ext cx="4322111" cy="2622733"/>
                <a:chOff x="457200" y="3902916"/>
                <a:chExt cx="4322111" cy="2622733"/>
              </a:xfrm>
              <a:grpFill/>
            </p:grpSpPr>
            <p:sp>
              <p:nvSpPr>
                <p:cNvPr id="461" name="Donut 460"/>
                <p:cNvSpPr/>
                <p:nvPr/>
              </p:nvSpPr>
              <p:spPr>
                <a:xfrm>
                  <a:off x="1417320" y="4733235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62" name="Donut 461"/>
                <p:cNvSpPr/>
                <p:nvPr/>
              </p:nvSpPr>
              <p:spPr>
                <a:xfrm>
                  <a:off x="2377440" y="4733235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63" name="Donut 462"/>
                <p:cNvSpPr/>
                <p:nvPr/>
              </p:nvSpPr>
              <p:spPr>
                <a:xfrm>
                  <a:off x="3337560" y="4733235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64" name="Donut 463"/>
                <p:cNvSpPr/>
                <p:nvPr/>
              </p:nvSpPr>
              <p:spPr>
                <a:xfrm>
                  <a:off x="457200" y="4733235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65" name="Donut 464"/>
                <p:cNvSpPr/>
                <p:nvPr/>
              </p:nvSpPr>
              <p:spPr>
                <a:xfrm>
                  <a:off x="1898951" y="5565529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66" name="Donut 465"/>
                <p:cNvSpPr/>
                <p:nvPr/>
              </p:nvSpPr>
              <p:spPr>
                <a:xfrm>
                  <a:off x="2859071" y="5565529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67" name="Donut 466"/>
                <p:cNvSpPr/>
                <p:nvPr/>
              </p:nvSpPr>
              <p:spPr>
                <a:xfrm>
                  <a:off x="3819191" y="5565529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68" name="Donut 467"/>
                <p:cNvSpPr/>
                <p:nvPr/>
              </p:nvSpPr>
              <p:spPr>
                <a:xfrm>
                  <a:off x="938831" y="5565529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69" name="Donut 468"/>
                <p:cNvSpPr/>
                <p:nvPr/>
              </p:nvSpPr>
              <p:spPr>
                <a:xfrm>
                  <a:off x="936450" y="3902916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70" name="Donut 469"/>
                <p:cNvSpPr/>
                <p:nvPr/>
              </p:nvSpPr>
              <p:spPr>
                <a:xfrm>
                  <a:off x="1896570" y="3902916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71" name="Donut 470"/>
                <p:cNvSpPr/>
                <p:nvPr/>
              </p:nvSpPr>
              <p:spPr>
                <a:xfrm>
                  <a:off x="2856690" y="3902916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72" name="Donut 471"/>
                <p:cNvSpPr/>
                <p:nvPr/>
              </p:nvSpPr>
              <p:spPr>
                <a:xfrm>
                  <a:off x="3816810" y="3902916"/>
                  <a:ext cx="960120" cy="960120"/>
                </a:xfrm>
                <a:prstGeom prst="donut">
                  <a:avLst/>
                </a:prstGeom>
                <a:grpFill/>
                <a:ln w="19050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sp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</p:grpSp>
          <p:sp>
            <p:nvSpPr>
              <p:cNvPr id="449" name="Donut 448"/>
              <p:cNvSpPr/>
              <p:nvPr/>
            </p:nvSpPr>
            <p:spPr>
              <a:xfrm>
                <a:off x="1417320" y="4733235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0" name="Donut 449"/>
              <p:cNvSpPr/>
              <p:nvPr/>
            </p:nvSpPr>
            <p:spPr>
              <a:xfrm>
                <a:off x="2377440" y="4733235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1" name="Donut 450"/>
              <p:cNvSpPr/>
              <p:nvPr/>
            </p:nvSpPr>
            <p:spPr>
              <a:xfrm>
                <a:off x="3337560" y="4733235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2" name="Donut 451"/>
              <p:cNvSpPr/>
              <p:nvPr/>
            </p:nvSpPr>
            <p:spPr>
              <a:xfrm>
                <a:off x="4298441" y="4733235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3" name="Donut 452"/>
              <p:cNvSpPr/>
              <p:nvPr/>
            </p:nvSpPr>
            <p:spPr>
              <a:xfrm>
                <a:off x="1898951" y="5565529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4" name="Donut 453"/>
              <p:cNvSpPr/>
              <p:nvPr/>
            </p:nvSpPr>
            <p:spPr>
              <a:xfrm>
                <a:off x="2859071" y="5565529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5" name="Donut 454"/>
              <p:cNvSpPr/>
              <p:nvPr/>
            </p:nvSpPr>
            <p:spPr>
              <a:xfrm>
                <a:off x="3819191" y="5565529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6" name="Donut 455"/>
              <p:cNvSpPr/>
              <p:nvPr/>
            </p:nvSpPr>
            <p:spPr>
              <a:xfrm>
                <a:off x="938831" y="5565529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7" name="Donut 456"/>
              <p:cNvSpPr/>
              <p:nvPr/>
            </p:nvSpPr>
            <p:spPr>
              <a:xfrm>
                <a:off x="936450" y="3902916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8" name="Donut 457"/>
              <p:cNvSpPr/>
              <p:nvPr/>
            </p:nvSpPr>
            <p:spPr>
              <a:xfrm>
                <a:off x="1896570" y="3902916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9" name="Donut 458"/>
              <p:cNvSpPr/>
              <p:nvPr/>
            </p:nvSpPr>
            <p:spPr>
              <a:xfrm>
                <a:off x="2856690" y="3902916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60" name="Donut 459"/>
              <p:cNvSpPr/>
              <p:nvPr/>
            </p:nvSpPr>
            <p:spPr>
              <a:xfrm>
                <a:off x="3816810" y="3902916"/>
                <a:ext cx="960120" cy="960120"/>
              </a:xfrm>
              <a:prstGeom prst="donut">
                <a:avLst/>
              </a:prstGeom>
              <a:grp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p:grpSp>
      </p:grpSp>
      <p:grpSp>
        <p:nvGrpSpPr>
          <p:cNvPr id="229" name="Group 228"/>
          <p:cNvGrpSpPr/>
          <p:nvPr/>
        </p:nvGrpSpPr>
        <p:grpSpPr>
          <a:xfrm>
            <a:off x="4257702" y="3192474"/>
            <a:ext cx="1154097" cy="1624020"/>
            <a:chOff x="4424360" y="2643183"/>
            <a:chExt cx="1154097" cy="1624020"/>
          </a:xfrm>
        </p:grpSpPr>
        <p:sp>
          <p:nvSpPr>
            <p:cNvPr id="230" name="Rounded Rectangle 229"/>
            <p:cNvSpPr/>
            <p:nvPr/>
          </p:nvSpPr>
          <p:spPr>
            <a:xfrm rot="5400000">
              <a:off x="4189399" y="2878144"/>
              <a:ext cx="1624020" cy="1154097"/>
            </a:xfrm>
            <a:prstGeom prst="roundRect">
              <a:avLst/>
            </a:prstGeom>
            <a:solidFill>
              <a:schemeClr val="bg1">
                <a:lumMod val="85000"/>
                <a:alpha val="52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31" name="Rounded Rectangle 230"/>
            <p:cNvSpPr/>
            <p:nvPr/>
          </p:nvSpPr>
          <p:spPr>
            <a:xfrm rot="5400000">
              <a:off x="4308402" y="2971140"/>
              <a:ext cx="1376487" cy="967997"/>
            </a:xfrm>
            <a:prstGeom prst="roundRect">
              <a:avLst/>
            </a:prstGeom>
            <a:solidFill>
              <a:srgbClr val="0070C0">
                <a:alpha val="49000"/>
              </a:srgbClr>
            </a:solidFill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32" name="Rounded Rectangle 231"/>
            <p:cNvSpPr/>
            <p:nvPr/>
          </p:nvSpPr>
          <p:spPr>
            <a:xfrm rot="5400000">
              <a:off x="4504362" y="3139448"/>
              <a:ext cx="1022665" cy="60164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  <a:alpha val="51000"/>
              </a:schemeClr>
            </a:solidFill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33" name="Oval 232"/>
            <p:cNvSpPr/>
            <p:nvPr/>
          </p:nvSpPr>
          <p:spPr>
            <a:xfrm>
              <a:off x="4843464" y="3267078"/>
              <a:ext cx="355835" cy="3571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b="1" dirty="0" smtClean="0">
                  <a:solidFill>
                    <a:schemeClr val="bg1"/>
                  </a:solidFill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096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8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8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5E-6 3.7037E-6 C 0.00208 -0.00764 0.00712 -0.01111 0.0085 -0.01852 C 0.01024 -0.02755 0.01146 -0.03218 0.01562 -0.0375 C 0.02309 -0.06436 0.03281 -0.08982 0.04323 -0.1125 C 0.04583 -0.11922 0.0467 -0.12824 0.05017 -0.13357 C 0.05399 -0.14051 0.06094 -0.14699 0.06528 -0.15255 C 0.07534 -0.16598 0.08646 -0.18264 0.09809 -0.19074 C 0.1026 -0.19514 0.10712 -0.19769 0.11198 -0.20162 C 0.12048 -0.20926 0.12899 -0.22084 0.13819 -0.22593 C 0.15052 -0.23287 0.16354 -0.23287 0.17656 -0.23496 C 0.19705 -0.24399 0.21805 -0.2544 0.24028 -0.2544 " pathEditMode="relative" rAng="0" ptsTypes="AAAAAAAAAAA">
                                      <p:cBhvr>
                                        <p:cTn id="10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14" y="-1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3" dur="20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4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149 -0.25671 C 0.24218 -0.25232 0.24357 -0.24954 0.24566 -0.24492 C 0.24878 -0.23775 0.25 -0.23011 0.25329 -0.22295 C 0.25468 -0.21462 0.25868 -0.20676 0.26111 -0.19866 C 0.26354 -0.19242 0.26527 -0.18432 0.26684 -0.17762 C 0.26823 -0.17137 0.26823 -0.16605 0.27048 -0.16073 C 0.27118 -0.1501 0.27274 -0.13923 0.27395 -0.12928 C 0.27309 -0.02082 0.27448 0.02983 0.27048 0.11494 C 0.27066 0.11632 0.271 0.12026 0.271 0.12164 " pathEditMode="relative" rAng="0" ptsTypes="ffffffffA">
                                      <p:cBhvr>
                                        <p:cTn id="20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" y="189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2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0"/>
                            </p:stCondLst>
                            <p:childTnLst>
                              <p:par>
                                <p:cTn id="24" presetID="56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22045E-16 -0.00092 L 0.10625 -0.1313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00" y="-65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6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052 -0.00162 L 0.10573 -0.1305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00" y="-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9" presetClass="emph" presetSubtype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0" dur="20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1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1 0.12164 C 0.25746 0.09967 0.23802 0.08626 0.22066 0.07053 C 0.21788 0.06776 0.21614 0.06336 0.21336 0.06082 C 0.21076 0.05804 0.20694 0.05643 0.20416 0.05365 C 0.18993 0.04186 0.17621 0.02867 0.16232 0.01526 C 0.1552 0.00832 0.146 0.00393 0.13836 -0.00162 C 0.1276 -0.00972 0.11684 -0.01966 0.10503 -0.02406 C 0.0993 -0.0303 0.09201 -0.03261 0.08524 -0.03701 C 0.06805 -0.04718 0.04774 -0.05204 0.02882 -0.05505 C -0.00573 -0.05458 -0.04028 -0.05528 -0.07518 -0.05366 C -0.09775 -0.0525 -0.12032 -0.04649 -0.14306 -0.04533 C -0.15243 -0.04256 -0.16007 -0.03377 -0.17014 -0.03122 C -0.17726 -0.02729 -0.18351 -0.02267 -0.1908 -0.01989 C -0.19636 -0.01527 -0.2033 -0.00995 -0.20973 -0.00717 C -0.21372 -0.00185 -0.2165 0.0037 -0.22101 0.00809 C -0.22518 0.0178 -0.22969 0.02636 -0.23664 0.03237 C -0.24254 0.05643 -0.24375 0.08163 -0.23768 0.10707 C -0.2375 0.11147 -0.23768 0.11563 -0.23664 0.11979 C -0.23629 0.12164 -0.23542 0.11679 -0.23559 0.11563 C -0.23577 0.11424 -0.23698 0.11355 -0.23768 0.11262 " pathEditMode="relative" rAng="0" ptsTypes="fffffffffffffffffffA">
                                      <p:cBhvr>
                                        <p:cTn id="37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700" y="-890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3000000">
                                      <p:cBhvr>
                                        <p:cTn id="39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49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10417 -0.1287 L 0.00087 -0.0018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0" y="630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9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10469 -0.12916 L 0.00139 -0.0020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9" presetClass="emph" presetSubtype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7" dur="indefinite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 animBg="1"/>
      <p:bldP spid="169" grpId="1" animBg="1"/>
      <p:bldP spid="16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roup 142"/>
          <p:cNvGrpSpPr/>
          <p:nvPr/>
        </p:nvGrpSpPr>
        <p:grpSpPr>
          <a:xfrm>
            <a:off x="6976335" y="3830643"/>
            <a:ext cx="1838501" cy="1530487"/>
            <a:chOff x="6976335" y="2844792"/>
            <a:chExt cx="1838501" cy="1530487"/>
          </a:xfrm>
        </p:grpSpPr>
        <p:sp>
          <p:nvSpPr>
            <p:cNvPr id="8" name="Rectangle 7"/>
            <p:cNvSpPr/>
            <p:nvPr/>
          </p:nvSpPr>
          <p:spPr>
            <a:xfrm>
              <a:off x="7046042" y="3315609"/>
              <a:ext cx="1260000" cy="5842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400" dirty="0" smtClean="0">
                  <a:solidFill>
                    <a:sysClr val="windowText" lastClr="000000"/>
                  </a:solidFill>
                </a:rPr>
                <a:t>Resonance</a:t>
              </a:r>
            </a:p>
            <a:p>
              <a:pPr algn="ctr" defTabSz="180000">
                <a:spcBef>
                  <a:spcPts val="0"/>
                </a:spcBef>
                <a:buNone/>
              </a:pPr>
              <a:r>
                <a:rPr lang="en-US" sz="1400" dirty="0" smtClean="0">
                  <a:solidFill>
                    <a:sysClr val="windowText" lastClr="000000"/>
                  </a:solidFill>
                </a:rPr>
                <a:t>Change</a:t>
              </a:r>
            </a:p>
          </p:txBody>
        </p:sp>
        <p:cxnSp>
          <p:nvCxnSpPr>
            <p:cNvPr id="14" name="Straight Arrow Connector 13"/>
            <p:cNvCxnSpPr>
              <a:stCxn id="8" idx="2"/>
              <a:endCxn id="9" idx="0"/>
            </p:cNvCxnSpPr>
            <p:nvPr/>
          </p:nvCxnSpPr>
          <p:spPr>
            <a:xfrm rot="5400000">
              <a:off x="7438708" y="4137151"/>
              <a:ext cx="474669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976335" y="3998198"/>
              <a:ext cx="7024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Object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7931196" y="2844792"/>
              <a:ext cx="8836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No</a:t>
              </a:r>
            </a:p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Response</a:t>
              </a:r>
              <a:endParaRPr lang="en-US" sz="1400" dirty="0" smtClean="0">
                <a:latin typeface="+mn-lt"/>
              </a:endParaRPr>
            </a:p>
          </p:txBody>
        </p:sp>
        <p:cxnSp>
          <p:nvCxnSpPr>
            <p:cNvPr id="115" name="Straight Arrow Connector 114"/>
            <p:cNvCxnSpPr/>
            <p:nvPr/>
          </p:nvCxnSpPr>
          <p:spPr>
            <a:xfrm rot="5400000" flipH="1" flipV="1">
              <a:off x="7675604" y="3100384"/>
              <a:ext cx="438952" cy="7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Standby Power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225964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Transmitter can enter standby power mode when</a:t>
            </a:r>
          </a:p>
          <a:p>
            <a:pPr lvl="1"/>
            <a:r>
              <a:rPr lang="en-US" dirty="0" smtClean="0"/>
              <a:t>No device is present, or</a:t>
            </a:r>
          </a:p>
          <a:p>
            <a:pPr lvl="1"/>
            <a:r>
              <a:rPr lang="en-US" dirty="0" smtClean="0"/>
              <a:t>present devices need no power (battery charged)</a:t>
            </a:r>
          </a:p>
          <a:p>
            <a:r>
              <a:rPr lang="en-US" dirty="0" smtClean="0"/>
              <a:t>Transmitter can apply various methods to react on a receiver</a:t>
            </a:r>
          </a:p>
          <a:p>
            <a:pPr lvl="1"/>
            <a:r>
              <a:rPr lang="en-US" dirty="0" smtClean="0"/>
              <a:t>Capacitance change</a:t>
            </a:r>
          </a:p>
          <a:p>
            <a:pPr lvl="2"/>
            <a:r>
              <a:rPr lang="en-US" dirty="0" smtClean="0"/>
              <a:t>To detect the placement of a potential receiver</a:t>
            </a:r>
          </a:p>
          <a:p>
            <a:pPr lvl="2"/>
            <a:r>
              <a:rPr lang="en-US" dirty="0" smtClean="0"/>
              <a:t>E.g. 0.1 </a:t>
            </a:r>
            <a:r>
              <a:rPr lang="en-US" dirty="0" err="1" smtClean="0"/>
              <a:t>mW</a:t>
            </a:r>
            <a:endParaRPr lang="en-US" dirty="0" smtClean="0"/>
          </a:p>
          <a:p>
            <a:pPr lvl="1"/>
            <a:r>
              <a:rPr lang="en-US" dirty="0" smtClean="0"/>
              <a:t>Resonance detection , or </a:t>
            </a:r>
          </a:p>
          <a:p>
            <a:pPr lvl="1"/>
            <a:r>
              <a:rPr lang="en-US" dirty="0" smtClean="0"/>
              <a:t>Resonance change</a:t>
            </a:r>
          </a:p>
          <a:p>
            <a:pPr lvl="2"/>
            <a:r>
              <a:rPr lang="en-US" dirty="0" smtClean="0"/>
              <a:t>To detect the presence and location of a potential receiver</a:t>
            </a:r>
          </a:p>
          <a:p>
            <a:pPr lvl="2"/>
            <a:r>
              <a:rPr lang="en-US" dirty="0" smtClean="0"/>
              <a:t>E.g. 5 </a:t>
            </a:r>
            <a:r>
              <a:rPr lang="en-US" dirty="0" err="1" smtClean="0"/>
              <a:t>mW</a:t>
            </a:r>
            <a:r>
              <a:rPr lang="en-US" dirty="0" smtClean="0"/>
              <a:t> per primary coil when applied every 0.5s</a:t>
            </a:r>
          </a:p>
          <a:p>
            <a:pPr lvl="1"/>
            <a:r>
              <a:rPr lang="en-US" dirty="0" smtClean="0"/>
              <a:t>Digital ping</a:t>
            </a:r>
          </a:p>
          <a:p>
            <a:pPr lvl="2"/>
            <a:r>
              <a:rPr lang="en-US" dirty="0" smtClean="0"/>
              <a:t>To detect the presence and location of a receiver</a:t>
            </a:r>
          </a:p>
          <a:p>
            <a:pPr lvl="2"/>
            <a:r>
              <a:rPr lang="en-US" dirty="0" smtClean="0"/>
              <a:t>To check for power need of a receiver</a:t>
            </a:r>
            <a:endParaRPr lang="en-US" dirty="0" smtClean="0"/>
          </a:p>
        </p:txBody>
      </p:sp>
      <p:sp>
        <p:nvSpPr>
          <p:cNvPr id="13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AFA7-BD1A-4DD2-BE4A-AE5B75DC407D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53241" y="2552688"/>
            <a:ext cx="2005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dirty="0" smtClean="0">
                <a:latin typeface="+mn-lt"/>
              </a:rPr>
              <a:t>Example</a:t>
            </a:r>
          </a:p>
          <a:p>
            <a:pPr algn="ctr" defTabSz="180000">
              <a:spcBef>
                <a:spcPts val="0"/>
              </a:spcBef>
              <a:buNone/>
            </a:pPr>
            <a:r>
              <a:rPr lang="en-US" dirty="0" smtClean="0">
                <a:latin typeface="+mn-lt"/>
              </a:rPr>
              <a:t>Standby Behavior</a:t>
            </a:r>
          </a:p>
        </p:txBody>
      </p:sp>
      <p:grpSp>
        <p:nvGrpSpPr>
          <p:cNvPr id="142" name="Group 141"/>
          <p:cNvGrpSpPr/>
          <p:nvPr/>
        </p:nvGrpSpPr>
        <p:grpSpPr>
          <a:xfrm>
            <a:off x="6835806" y="3279096"/>
            <a:ext cx="1470236" cy="1023157"/>
            <a:chOff x="6835806" y="2293245"/>
            <a:chExt cx="1470236" cy="1023157"/>
          </a:xfrm>
        </p:grpSpPr>
        <p:sp>
          <p:nvSpPr>
            <p:cNvPr id="7" name="Rectangle 6"/>
            <p:cNvSpPr/>
            <p:nvPr/>
          </p:nvSpPr>
          <p:spPr>
            <a:xfrm>
              <a:off x="7046042" y="2293245"/>
              <a:ext cx="1260000" cy="58420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400" dirty="0" smtClean="0">
                  <a:solidFill>
                    <a:sysClr val="windowText" lastClr="000000"/>
                  </a:solidFill>
                </a:rPr>
                <a:t>Capacitance Change</a:t>
              </a:r>
            </a:p>
          </p:txBody>
        </p:sp>
        <p:cxnSp>
          <p:nvCxnSpPr>
            <p:cNvPr id="12" name="Straight Arrow Connector 11"/>
            <p:cNvCxnSpPr>
              <a:stCxn id="7" idx="2"/>
              <a:endCxn id="8" idx="0"/>
            </p:cNvCxnSpPr>
            <p:nvPr/>
          </p:nvCxnSpPr>
          <p:spPr>
            <a:xfrm rot="5400000">
              <a:off x="7456964" y="3096530"/>
              <a:ext cx="438157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835806" y="2917818"/>
              <a:ext cx="8849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Wake up</a:t>
              </a: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6616728" y="4853007"/>
            <a:ext cx="2344708" cy="1497033"/>
            <a:chOff x="6616728" y="4853007"/>
            <a:chExt cx="2344708" cy="1497033"/>
          </a:xfrm>
        </p:grpSpPr>
        <p:sp>
          <p:nvSpPr>
            <p:cNvPr id="9" name="Rectangle 8"/>
            <p:cNvSpPr/>
            <p:nvPr/>
          </p:nvSpPr>
          <p:spPr>
            <a:xfrm>
              <a:off x="7046042" y="5360337"/>
              <a:ext cx="1260000" cy="5111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400" dirty="0" smtClean="0">
                  <a:solidFill>
                    <a:sysClr val="windowText" lastClr="000000"/>
                  </a:solidFill>
                </a:rPr>
                <a:t>Digital ping</a:t>
              </a:r>
            </a:p>
          </p:txBody>
        </p:sp>
        <p:cxnSp>
          <p:nvCxnSpPr>
            <p:cNvPr id="21" name="Straight Arrow Connector 20"/>
            <p:cNvCxnSpPr>
              <a:stCxn id="9" idx="2"/>
            </p:cNvCxnSpPr>
            <p:nvPr/>
          </p:nvCxnSpPr>
          <p:spPr>
            <a:xfrm rot="5400000">
              <a:off x="7435025" y="6109022"/>
              <a:ext cx="478521" cy="351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117"/>
            <p:cNvSpPr txBox="1"/>
            <p:nvPr/>
          </p:nvSpPr>
          <p:spPr>
            <a:xfrm>
              <a:off x="7967709" y="4853007"/>
              <a:ext cx="99097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No</a:t>
              </a:r>
            </a:p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Response</a:t>
              </a:r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rot="5400000" flipH="1" flipV="1">
              <a:off x="7693863" y="5126853"/>
              <a:ext cx="474669" cy="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TextBox 110"/>
            <p:cNvSpPr txBox="1"/>
            <p:nvPr/>
          </p:nvSpPr>
          <p:spPr>
            <a:xfrm>
              <a:off x="7712118" y="5802345"/>
              <a:ext cx="12493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No</a:t>
              </a:r>
            </a:p>
            <a:p>
              <a:pPr algn="r"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Power need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616728" y="5911884"/>
              <a:ext cx="1140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Power need</a:t>
              </a:r>
            </a:p>
          </p:txBody>
        </p:sp>
        <p:sp>
          <p:nvSpPr>
            <p:cNvPr id="149" name="Arc 148"/>
            <p:cNvSpPr/>
            <p:nvPr/>
          </p:nvSpPr>
          <p:spPr>
            <a:xfrm>
              <a:off x="7931196" y="5641779"/>
              <a:ext cx="255591" cy="438156"/>
            </a:xfrm>
            <a:prstGeom prst="arc">
              <a:avLst>
                <a:gd name="adj1" fmla="val 195437"/>
                <a:gd name="adj2" fmla="val 10296197"/>
              </a:avLst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3" name="TextBox 152"/>
          <p:cNvSpPr txBox="1"/>
          <p:nvPr/>
        </p:nvSpPr>
        <p:spPr>
          <a:xfrm>
            <a:off x="7138323" y="6313527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80000">
              <a:spcBef>
                <a:spcPts val="0"/>
              </a:spcBef>
              <a:buNone/>
            </a:pPr>
            <a:r>
              <a:rPr lang="en-US" sz="1400" dirty="0" smtClean="0">
                <a:latin typeface="+mn-lt"/>
              </a:rPr>
              <a:t>Normal Mode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6894169" y="3830643"/>
            <a:ext cx="1411873" cy="1530487"/>
            <a:chOff x="6894169" y="2844792"/>
            <a:chExt cx="1411873" cy="1530487"/>
          </a:xfrm>
        </p:grpSpPr>
        <p:sp>
          <p:nvSpPr>
            <p:cNvPr id="30" name="Rectangle 29"/>
            <p:cNvSpPr/>
            <p:nvPr/>
          </p:nvSpPr>
          <p:spPr>
            <a:xfrm>
              <a:off x="7046042" y="3315609"/>
              <a:ext cx="1260000" cy="5842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400" dirty="0" smtClean="0">
                  <a:solidFill>
                    <a:sysClr val="windowText" lastClr="000000"/>
                  </a:solidFill>
                </a:rPr>
                <a:t>Resonance</a:t>
              </a:r>
            </a:p>
            <a:p>
              <a:pPr algn="ctr" defTabSz="180000">
                <a:spcBef>
                  <a:spcPts val="0"/>
                </a:spcBef>
                <a:buNone/>
              </a:pPr>
              <a:r>
                <a:rPr lang="en-US" sz="1400" dirty="0" smtClean="0">
                  <a:solidFill>
                    <a:sysClr val="windowText" lastClr="000000"/>
                  </a:solidFill>
                </a:rPr>
                <a:t>Detection</a:t>
              </a:r>
            </a:p>
          </p:txBody>
        </p:sp>
        <p:cxnSp>
          <p:nvCxnSpPr>
            <p:cNvPr id="31" name="Straight Arrow Connector 30"/>
            <p:cNvCxnSpPr>
              <a:stCxn id="30" idx="2"/>
            </p:cNvCxnSpPr>
            <p:nvPr/>
          </p:nvCxnSpPr>
          <p:spPr>
            <a:xfrm rot="5400000">
              <a:off x="7438708" y="4137151"/>
              <a:ext cx="474669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94169" y="3840006"/>
              <a:ext cx="8915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Receiver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931196" y="2844792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endParaRPr lang="en-US" sz="1200" dirty="0" smtClean="0">
                <a:latin typeface="+mn-lt"/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7675604" y="3100384"/>
              <a:ext cx="438952" cy="7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558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500"/>
                            </p:stCondLst>
                            <p:childTnLst>
                              <p:par>
                                <p:cTn id="41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3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8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9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1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2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60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75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9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8" y="0"/>
            <a:ext cx="7758545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97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Target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Main application </a:t>
            </a:r>
          </a:p>
          <a:p>
            <a:pPr lvl="1"/>
            <a:r>
              <a:rPr lang="en-US" smtClean="0"/>
              <a:t>Battery charging, or other suitable loads</a:t>
            </a:r>
          </a:p>
          <a:p>
            <a:pPr lvl="1"/>
            <a:r>
              <a:rPr lang="en-US" smtClean="0"/>
              <a:t>For wide range of mobile devices</a:t>
            </a:r>
          </a:p>
          <a:p>
            <a:pPr lvl="2"/>
            <a:r>
              <a:rPr lang="en-US" smtClean="0"/>
              <a:t>Mobile phone, camera, mp3 player, headset, …</a:t>
            </a:r>
          </a:p>
          <a:p>
            <a:pPr lvl="2"/>
            <a:endParaRPr lang="en-US" smtClean="0"/>
          </a:p>
          <a:p>
            <a:r>
              <a:rPr lang="en-US" smtClean="0"/>
              <a:t>Up to 5W of power delivery</a:t>
            </a:r>
          </a:p>
          <a:p>
            <a:pPr lvl="1"/>
            <a:r>
              <a:rPr lang="en-US" smtClean="0"/>
              <a:t>More power at later versions</a:t>
            </a:r>
          </a:p>
          <a:p>
            <a:pPr lvl="2"/>
            <a:endParaRPr lang="en-US" smtClean="0"/>
          </a:p>
          <a:p>
            <a:r>
              <a:rPr lang="en-US" smtClean="0"/>
              <a:t>Power transfer via magnetic induction</a:t>
            </a:r>
          </a:p>
          <a:p>
            <a:pPr lvl="1"/>
            <a:r>
              <a:rPr lang="en-US" smtClean="0"/>
              <a:t>Loosely coupled transformer</a:t>
            </a:r>
          </a:p>
          <a:p>
            <a:pPr lvl="1"/>
            <a:r>
              <a:rPr lang="en-US" smtClean="0"/>
              <a:t>At short distance (few mm)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AFA7-BD1A-4DD2-BE4A-AE5B75DC407D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8" name="Group 41"/>
          <p:cNvGrpSpPr/>
          <p:nvPr/>
        </p:nvGrpSpPr>
        <p:grpSpPr>
          <a:xfrm>
            <a:off x="6215085" y="4670442"/>
            <a:ext cx="2258123" cy="1593818"/>
            <a:chOff x="5478558" y="4455653"/>
            <a:chExt cx="2258123" cy="1593818"/>
          </a:xfrm>
        </p:grpSpPr>
        <p:sp>
          <p:nvSpPr>
            <p:cNvPr id="9" name="Oval 8"/>
            <p:cNvSpPr/>
            <p:nvPr/>
          </p:nvSpPr>
          <p:spPr>
            <a:xfrm>
              <a:off x="5478558" y="5211557"/>
              <a:ext cx="1847088" cy="519351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478558" y="5059157"/>
              <a:ext cx="1847088" cy="519351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5923011" y="5184125"/>
              <a:ext cx="958183" cy="2694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 rot="5400000" flipH="1" flipV="1">
              <a:off x="6025769" y="5085954"/>
              <a:ext cx="74949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6252870" y="5879187"/>
              <a:ext cx="297512" cy="95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30"/>
            <p:cNvGrpSpPr/>
            <p:nvPr/>
          </p:nvGrpSpPr>
          <p:grpSpPr>
            <a:xfrm>
              <a:off x="5689823" y="4758834"/>
              <a:ext cx="486966" cy="1290637"/>
              <a:chOff x="6843713" y="1464469"/>
              <a:chExt cx="486966" cy="1290637"/>
            </a:xfrm>
          </p:grpSpPr>
          <p:sp>
            <p:nvSpPr>
              <p:cNvPr id="25" name="Freeform 24"/>
              <p:cNvSpPr/>
              <p:nvPr/>
            </p:nvSpPr>
            <p:spPr>
              <a:xfrm>
                <a:off x="6845712" y="2430304"/>
                <a:ext cx="346235" cy="324802"/>
              </a:xfrm>
              <a:custGeom>
                <a:avLst/>
                <a:gdLst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408147"/>
                  <a:gd name="connsiteY0" fmla="*/ 165259 h 182595"/>
                  <a:gd name="connsiteX1" fmla="*/ 408147 w 408147"/>
                  <a:gd name="connsiteY1" fmla="*/ 0 h 182595"/>
                  <a:gd name="connsiteX0" fmla="*/ 0 w 341472"/>
                  <a:gd name="connsiteY0" fmla="*/ 331946 h 331946"/>
                  <a:gd name="connsiteX1" fmla="*/ 341472 w 341472"/>
                  <a:gd name="connsiteY1" fmla="*/ 0 h 331946"/>
                  <a:gd name="connsiteX0" fmla="*/ 0 w 479585"/>
                  <a:gd name="connsiteY0" fmla="*/ 253365 h 253365"/>
                  <a:gd name="connsiteX1" fmla="*/ 479585 w 479585"/>
                  <a:gd name="connsiteY1" fmla="*/ 0 h 253365"/>
                  <a:gd name="connsiteX0" fmla="*/ 0 w 346235"/>
                  <a:gd name="connsiteY0" fmla="*/ 324802 h 324802"/>
                  <a:gd name="connsiteX1" fmla="*/ 346235 w 346235"/>
                  <a:gd name="connsiteY1" fmla="*/ 0 h 324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46235" h="324802">
                    <a:moveTo>
                      <a:pt x="0" y="324802"/>
                    </a:moveTo>
                    <a:cubicBezTo>
                      <a:pt x="38481" y="290607"/>
                      <a:pt x="193644" y="182595"/>
                      <a:pt x="346235" y="0"/>
                    </a:cubicBezTo>
                  </a:path>
                </a:pathLst>
              </a:cu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6843713" y="1464469"/>
                <a:ext cx="486966" cy="676275"/>
              </a:xfrm>
              <a:custGeom>
                <a:avLst/>
                <a:gdLst>
                  <a:gd name="connsiteX0" fmla="*/ 473868 w 473868"/>
                  <a:gd name="connsiteY0" fmla="*/ 676275 h 676275"/>
                  <a:gd name="connsiteX1" fmla="*/ 0 w 473868"/>
                  <a:gd name="connsiteY1" fmla="*/ 0 h 676275"/>
                  <a:gd name="connsiteX0" fmla="*/ 473868 w 475059"/>
                  <a:gd name="connsiteY0" fmla="*/ 676275 h 676275"/>
                  <a:gd name="connsiteX1" fmla="*/ 0 w 475059"/>
                  <a:gd name="connsiteY1" fmla="*/ 0 h 676275"/>
                  <a:gd name="connsiteX0" fmla="*/ 473868 w 475059"/>
                  <a:gd name="connsiteY0" fmla="*/ 676275 h 676275"/>
                  <a:gd name="connsiteX1" fmla="*/ 0 w 475059"/>
                  <a:gd name="connsiteY1" fmla="*/ 0 h 676275"/>
                  <a:gd name="connsiteX0" fmla="*/ 473868 w 475059"/>
                  <a:gd name="connsiteY0" fmla="*/ 676275 h 676275"/>
                  <a:gd name="connsiteX1" fmla="*/ 0 w 475059"/>
                  <a:gd name="connsiteY1" fmla="*/ 0 h 676275"/>
                  <a:gd name="connsiteX0" fmla="*/ 473868 w 473868"/>
                  <a:gd name="connsiteY0" fmla="*/ 676275 h 676275"/>
                  <a:gd name="connsiteX1" fmla="*/ 0 w 473868"/>
                  <a:gd name="connsiteY1" fmla="*/ 0 h 676275"/>
                  <a:gd name="connsiteX0" fmla="*/ 473868 w 486966"/>
                  <a:gd name="connsiteY0" fmla="*/ 676275 h 676275"/>
                  <a:gd name="connsiteX1" fmla="*/ 0 w 486966"/>
                  <a:gd name="connsiteY1" fmla="*/ 0 h 676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86966" h="676275">
                    <a:moveTo>
                      <a:pt x="473868" y="676275"/>
                    </a:moveTo>
                    <a:cubicBezTo>
                      <a:pt x="486966" y="474465"/>
                      <a:pt x="123826" y="94059"/>
                      <a:pt x="0" y="0"/>
                    </a:cubicBezTo>
                  </a:path>
                </a:pathLst>
              </a:custGeom>
              <a:ln w="3810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31"/>
            <p:cNvGrpSpPr/>
            <p:nvPr/>
          </p:nvGrpSpPr>
          <p:grpSpPr>
            <a:xfrm flipH="1">
              <a:off x="6678042" y="4749309"/>
              <a:ext cx="486966" cy="1290637"/>
              <a:chOff x="6843713" y="1464469"/>
              <a:chExt cx="486966" cy="1290637"/>
            </a:xfrm>
          </p:grpSpPr>
          <p:sp>
            <p:nvSpPr>
              <p:cNvPr id="23" name="Freeform 22"/>
              <p:cNvSpPr/>
              <p:nvPr/>
            </p:nvSpPr>
            <p:spPr>
              <a:xfrm>
                <a:off x="6845712" y="2430304"/>
                <a:ext cx="346235" cy="324802"/>
              </a:xfrm>
              <a:custGeom>
                <a:avLst/>
                <a:gdLst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320040"/>
                  <a:gd name="connsiteY0" fmla="*/ 320040 h 320040"/>
                  <a:gd name="connsiteX1" fmla="*/ 320040 w 320040"/>
                  <a:gd name="connsiteY1" fmla="*/ 0 h 320040"/>
                  <a:gd name="connsiteX0" fmla="*/ 0 w 408147"/>
                  <a:gd name="connsiteY0" fmla="*/ 165259 h 182595"/>
                  <a:gd name="connsiteX1" fmla="*/ 408147 w 408147"/>
                  <a:gd name="connsiteY1" fmla="*/ 0 h 182595"/>
                  <a:gd name="connsiteX0" fmla="*/ 0 w 341472"/>
                  <a:gd name="connsiteY0" fmla="*/ 331946 h 331946"/>
                  <a:gd name="connsiteX1" fmla="*/ 341472 w 341472"/>
                  <a:gd name="connsiteY1" fmla="*/ 0 h 331946"/>
                  <a:gd name="connsiteX0" fmla="*/ 0 w 479585"/>
                  <a:gd name="connsiteY0" fmla="*/ 253365 h 253365"/>
                  <a:gd name="connsiteX1" fmla="*/ 479585 w 479585"/>
                  <a:gd name="connsiteY1" fmla="*/ 0 h 253365"/>
                  <a:gd name="connsiteX0" fmla="*/ 0 w 346235"/>
                  <a:gd name="connsiteY0" fmla="*/ 324802 h 324802"/>
                  <a:gd name="connsiteX1" fmla="*/ 346235 w 346235"/>
                  <a:gd name="connsiteY1" fmla="*/ 0 h 324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46235" h="324802">
                    <a:moveTo>
                      <a:pt x="0" y="324802"/>
                    </a:moveTo>
                    <a:cubicBezTo>
                      <a:pt x="38481" y="290607"/>
                      <a:pt x="193644" y="182595"/>
                      <a:pt x="346235" y="0"/>
                    </a:cubicBezTo>
                  </a:path>
                </a:pathLst>
              </a:cu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6843713" y="1464469"/>
                <a:ext cx="486966" cy="676275"/>
              </a:xfrm>
              <a:custGeom>
                <a:avLst/>
                <a:gdLst>
                  <a:gd name="connsiteX0" fmla="*/ 473868 w 473868"/>
                  <a:gd name="connsiteY0" fmla="*/ 676275 h 676275"/>
                  <a:gd name="connsiteX1" fmla="*/ 0 w 473868"/>
                  <a:gd name="connsiteY1" fmla="*/ 0 h 676275"/>
                  <a:gd name="connsiteX0" fmla="*/ 473868 w 475059"/>
                  <a:gd name="connsiteY0" fmla="*/ 676275 h 676275"/>
                  <a:gd name="connsiteX1" fmla="*/ 0 w 475059"/>
                  <a:gd name="connsiteY1" fmla="*/ 0 h 676275"/>
                  <a:gd name="connsiteX0" fmla="*/ 473868 w 475059"/>
                  <a:gd name="connsiteY0" fmla="*/ 676275 h 676275"/>
                  <a:gd name="connsiteX1" fmla="*/ 0 w 475059"/>
                  <a:gd name="connsiteY1" fmla="*/ 0 h 676275"/>
                  <a:gd name="connsiteX0" fmla="*/ 473868 w 475059"/>
                  <a:gd name="connsiteY0" fmla="*/ 676275 h 676275"/>
                  <a:gd name="connsiteX1" fmla="*/ 0 w 475059"/>
                  <a:gd name="connsiteY1" fmla="*/ 0 h 676275"/>
                  <a:gd name="connsiteX0" fmla="*/ 473868 w 473868"/>
                  <a:gd name="connsiteY0" fmla="*/ 676275 h 676275"/>
                  <a:gd name="connsiteX1" fmla="*/ 0 w 473868"/>
                  <a:gd name="connsiteY1" fmla="*/ 0 h 676275"/>
                  <a:gd name="connsiteX0" fmla="*/ 473868 w 486966"/>
                  <a:gd name="connsiteY0" fmla="*/ 676275 h 676275"/>
                  <a:gd name="connsiteX1" fmla="*/ 0 w 486966"/>
                  <a:gd name="connsiteY1" fmla="*/ 0 h 676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86966" h="676275">
                    <a:moveTo>
                      <a:pt x="473868" y="676275"/>
                    </a:moveTo>
                    <a:cubicBezTo>
                      <a:pt x="486966" y="474465"/>
                      <a:pt x="123826" y="94059"/>
                      <a:pt x="0" y="0"/>
                    </a:cubicBezTo>
                  </a:path>
                </a:pathLst>
              </a:custGeom>
              <a:ln w="3810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Freeform 15"/>
            <p:cNvSpPr/>
            <p:nvPr/>
          </p:nvSpPr>
          <p:spPr>
            <a:xfrm>
              <a:off x="5538612" y="5189840"/>
              <a:ext cx="425053" cy="292894"/>
            </a:xfrm>
            <a:custGeom>
              <a:avLst/>
              <a:gdLst>
                <a:gd name="connsiteX0" fmla="*/ 184547 w 363140"/>
                <a:gd name="connsiteY0" fmla="*/ 0 h 292894"/>
                <a:gd name="connsiteX1" fmla="*/ 29765 w 363140"/>
                <a:gd name="connsiteY1" fmla="*/ 90488 h 292894"/>
                <a:gd name="connsiteX2" fmla="*/ 363140 w 363140"/>
                <a:gd name="connsiteY2" fmla="*/ 292894 h 292894"/>
                <a:gd name="connsiteX0" fmla="*/ 246460 w 425053"/>
                <a:gd name="connsiteY0" fmla="*/ 0 h 292894"/>
                <a:gd name="connsiteX1" fmla="*/ 29765 w 425053"/>
                <a:gd name="connsiteY1" fmla="*/ 135731 h 292894"/>
                <a:gd name="connsiteX2" fmla="*/ 425053 w 425053"/>
                <a:gd name="connsiteY2" fmla="*/ 292894 h 292894"/>
                <a:gd name="connsiteX0" fmla="*/ 246460 w 425053"/>
                <a:gd name="connsiteY0" fmla="*/ 0 h 292894"/>
                <a:gd name="connsiteX1" fmla="*/ 29765 w 425053"/>
                <a:gd name="connsiteY1" fmla="*/ 135731 h 292894"/>
                <a:gd name="connsiteX2" fmla="*/ 425053 w 425053"/>
                <a:gd name="connsiteY2" fmla="*/ 292894 h 292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5053" h="292894">
                  <a:moveTo>
                    <a:pt x="246460" y="0"/>
                  </a:moveTo>
                  <a:cubicBezTo>
                    <a:pt x="154186" y="20836"/>
                    <a:pt x="0" y="86915"/>
                    <a:pt x="29765" y="135731"/>
                  </a:cubicBezTo>
                  <a:cubicBezTo>
                    <a:pt x="59530" y="184547"/>
                    <a:pt x="173235" y="244674"/>
                    <a:pt x="425053" y="292894"/>
                  </a:cubicBez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371622" y="4455653"/>
              <a:ext cx="72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nl-NL" i="1" smtClean="0">
                  <a:latin typeface="+mn-lt"/>
                </a:rPr>
                <a:t>dB/dt</a:t>
              </a:r>
              <a:endParaRPr lang="en-US" i="1" dirty="0" smtClean="0">
                <a:latin typeface="+mn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672869" y="5110687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nl-NL" i="1" smtClean="0">
                  <a:latin typeface="+mn-lt"/>
                </a:rPr>
                <a:t>I</a:t>
              </a:r>
              <a:endParaRPr lang="en-US" i="1" dirty="0" smtClean="0">
                <a:latin typeface="+mn-lt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7381875" y="5470438"/>
              <a:ext cx="354806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381875" y="5318038"/>
              <a:ext cx="354806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>
              <a:off x="7434966" y="5214362"/>
              <a:ext cx="207351" cy="158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7437791" y="5571288"/>
              <a:ext cx="201700" cy="158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077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39151" y="3828757"/>
            <a:ext cx="3600000" cy="27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dirty="0" smtClean="0">
                <a:solidFill>
                  <a:sysClr val="windowText" lastClr="000000"/>
                </a:solidFill>
              </a:rPr>
              <a:t>Base Station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882686" y="4228497"/>
            <a:ext cx="2700000" cy="20679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Transmitter</a:t>
            </a:r>
            <a:endParaRPr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936026" y="4281837"/>
            <a:ext cx="2700000" cy="20679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Transmitter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Overview (Top View)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8223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Base Station</a:t>
            </a:r>
          </a:p>
          <a:p>
            <a:pPr lvl="1"/>
            <a:r>
              <a:rPr lang="en-US" dirty="0" smtClean="0"/>
              <a:t>Contains one, or more transmitters</a:t>
            </a:r>
          </a:p>
          <a:p>
            <a:pPr lvl="1"/>
            <a:r>
              <a:rPr lang="en-US" dirty="0" smtClean="0"/>
              <a:t>Transmitter provides power to receiver</a:t>
            </a:r>
          </a:p>
          <a:p>
            <a:r>
              <a:rPr lang="en-US" dirty="0" smtClean="0"/>
              <a:t>Mobile Device</a:t>
            </a:r>
          </a:p>
          <a:p>
            <a:pPr lvl="1"/>
            <a:r>
              <a:rPr lang="en-US" dirty="0" smtClean="0"/>
              <a:t>Contains a receiver that provides power to a load (e.g. a battery)</a:t>
            </a:r>
          </a:p>
          <a:p>
            <a:pPr lvl="1"/>
            <a:r>
              <a:rPr lang="en-US" dirty="0" smtClean="0"/>
              <a:t>Receiver provides control information to transmitter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AFA7-BD1A-4DD2-BE4A-AE5B75DC40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5132362" y="3840480"/>
            <a:ext cx="3600000" cy="27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dirty="0" smtClean="0">
                <a:solidFill>
                  <a:sysClr val="windowText" lastClr="000000"/>
                </a:solidFill>
              </a:rPr>
              <a:t>Mobile Device</a:t>
            </a:r>
          </a:p>
        </p:txBody>
      </p:sp>
      <p:sp>
        <p:nvSpPr>
          <p:cNvPr id="124" name="Rectangle 67"/>
          <p:cNvSpPr>
            <a:spLocks noChangeArrowheads="1"/>
          </p:cNvSpPr>
          <p:nvPr/>
        </p:nvSpPr>
        <p:spPr bwMode="auto">
          <a:xfrm>
            <a:off x="5301024" y="4332848"/>
            <a:ext cx="2700000" cy="20679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989366" y="4338987"/>
            <a:ext cx="2700000" cy="20679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Transmitter</a:t>
            </a:r>
            <a:endParaRPr lang="en-US" dirty="0"/>
          </a:p>
        </p:txBody>
      </p:sp>
      <p:sp>
        <p:nvSpPr>
          <p:cNvPr id="126" name="Right Arrow 61"/>
          <p:cNvSpPr>
            <a:spLocks noChangeArrowheads="1"/>
          </p:cNvSpPr>
          <p:nvPr/>
        </p:nvSpPr>
        <p:spPr bwMode="auto">
          <a:xfrm>
            <a:off x="7765369" y="5842539"/>
            <a:ext cx="540000" cy="36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7" name="Rectangle 126"/>
          <p:cNvSpPr/>
          <p:nvPr/>
        </p:nvSpPr>
        <p:spPr>
          <a:xfrm rot="16200000">
            <a:off x="7628351" y="5267000"/>
            <a:ext cx="1800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sz="1600" dirty="0" smtClean="0">
                <a:solidFill>
                  <a:sysClr val="windowText" lastClr="000000"/>
                </a:solidFill>
              </a:rPr>
              <a:t>Load</a:t>
            </a:r>
          </a:p>
        </p:txBody>
      </p:sp>
      <p:sp>
        <p:nvSpPr>
          <p:cNvPr id="128" name="Rectangle 127"/>
          <p:cNvSpPr/>
          <p:nvPr/>
        </p:nvSpPr>
        <p:spPr>
          <a:xfrm rot="16200000">
            <a:off x="-432441" y="5295152"/>
            <a:ext cx="1800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sz="1600" dirty="0" smtClean="0">
                <a:solidFill>
                  <a:sysClr val="windowText" lastClr="000000"/>
                </a:solidFill>
              </a:rPr>
              <a:t>  System </a:t>
            </a:r>
          </a:p>
        </p:txBody>
      </p:sp>
      <p:sp>
        <p:nvSpPr>
          <p:cNvPr id="129" name="Left Arrow 76"/>
          <p:cNvSpPr>
            <a:spLocks noChangeArrowheads="1"/>
          </p:cNvSpPr>
          <p:nvPr/>
        </p:nvSpPr>
        <p:spPr bwMode="auto">
          <a:xfrm flipH="1">
            <a:off x="3951279" y="5806026"/>
            <a:ext cx="1152000" cy="5040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 dirty="0" smtClean="0"/>
              <a:t>Power</a:t>
            </a:r>
            <a:endParaRPr lang="en-US" sz="1400" dirty="0"/>
          </a:p>
        </p:txBody>
      </p:sp>
      <p:sp>
        <p:nvSpPr>
          <p:cNvPr id="130" name="Right Arrow 61"/>
          <p:cNvSpPr>
            <a:spLocks noChangeArrowheads="1"/>
          </p:cNvSpPr>
          <p:nvPr/>
        </p:nvSpPr>
        <p:spPr bwMode="auto">
          <a:xfrm>
            <a:off x="648355" y="5842539"/>
            <a:ext cx="540000" cy="36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45" name="Straight Arrow Connector 144"/>
          <p:cNvCxnSpPr/>
          <p:nvPr/>
        </p:nvCxnSpPr>
        <p:spPr>
          <a:xfrm rot="10800000">
            <a:off x="7872692" y="5262516"/>
            <a:ext cx="4320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677153" y="5266599"/>
            <a:ext cx="432000" cy="0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Left Arrow 75"/>
          <p:cNvSpPr>
            <a:spLocks noChangeArrowheads="1"/>
          </p:cNvSpPr>
          <p:nvPr/>
        </p:nvSpPr>
        <p:spPr bwMode="auto">
          <a:xfrm>
            <a:off x="3914996" y="4883536"/>
            <a:ext cx="1152000" cy="5040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 dirty="0" smtClean="0"/>
              <a:t>Control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4277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141"/>
          <p:cNvSpPr/>
          <p:nvPr/>
        </p:nvSpPr>
        <p:spPr>
          <a:xfrm>
            <a:off x="239151" y="3828757"/>
            <a:ext cx="3600000" cy="27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dirty="0" smtClean="0">
                <a:solidFill>
                  <a:sysClr val="windowText" lastClr="000000"/>
                </a:solidFill>
              </a:rPr>
              <a:t>Base Station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882686" y="4228497"/>
            <a:ext cx="2700000" cy="20679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Transmitter</a:t>
            </a:r>
            <a:endParaRPr lang="en-US" dirty="0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936026" y="4281837"/>
            <a:ext cx="2700000" cy="20679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Transmitter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System Overview (Power Conversion)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Power Conversion Unit converts electrical power to wireless power signal</a:t>
            </a:r>
          </a:p>
          <a:p>
            <a:r>
              <a:rPr lang="en-US" smtClean="0"/>
              <a:t>Power Pickup Unit converts wireless power signal to electrical power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AFA7-BD1A-4DD2-BE4A-AE5B75DC407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5132362" y="3840480"/>
            <a:ext cx="3600000" cy="27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dirty="0" smtClean="0">
                <a:solidFill>
                  <a:sysClr val="windowText" lastClr="000000"/>
                </a:solidFill>
              </a:rPr>
              <a:t>Mobile Device</a:t>
            </a:r>
          </a:p>
        </p:txBody>
      </p:sp>
      <p:sp>
        <p:nvSpPr>
          <p:cNvPr id="143" name="Rectangle 67"/>
          <p:cNvSpPr>
            <a:spLocks noChangeArrowheads="1"/>
          </p:cNvSpPr>
          <p:nvPr/>
        </p:nvSpPr>
        <p:spPr bwMode="auto">
          <a:xfrm>
            <a:off x="5301024" y="4332848"/>
            <a:ext cx="2700000" cy="20679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144" name="Rectangle 143"/>
          <p:cNvSpPr>
            <a:spLocks noChangeArrowheads="1"/>
          </p:cNvSpPr>
          <p:nvPr/>
        </p:nvSpPr>
        <p:spPr bwMode="auto">
          <a:xfrm>
            <a:off x="989366" y="4338987"/>
            <a:ext cx="2700000" cy="20679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Transmitter</a:t>
            </a:r>
            <a:endParaRPr lang="en-US" dirty="0"/>
          </a:p>
        </p:txBody>
      </p:sp>
      <p:sp>
        <p:nvSpPr>
          <p:cNvPr id="145" name="Right Arrow 61"/>
          <p:cNvSpPr>
            <a:spLocks noChangeArrowheads="1"/>
          </p:cNvSpPr>
          <p:nvPr/>
        </p:nvSpPr>
        <p:spPr bwMode="auto">
          <a:xfrm>
            <a:off x="7765369" y="5842539"/>
            <a:ext cx="540000" cy="36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C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6" name="Rectangle 145"/>
          <p:cNvSpPr/>
          <p:nvPr/>
        </p:nvSpPr>
        <p:spPr>
          <a:xfrm rot="16200000">
            <a:off x="7628351" y="5267000"/>
            <a:ext cx="1800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sz="1600" dirty="0" smtClean="0">
                <a:solidFill>
                  <a:sysClr val="windowText" lastClr="000000"/>
                </a:solidFill>
              </a:rPr>
              <a:t>Load</a:t>
            </a:r>
          </a:p>
        </p:txBody>
      </p:sp>
      <p:sp>
        <p:nvSpPr>
          <p:cNvPr id="147" name="Rectangle 146"/>
          <p:cNvSpPr/>
          <p:nvPr/>
        </p:nvSpPr>
        <p:spPr>
          <a:xfrm rot="16200000">
            <a:off x="-432441" y="5295152"/>
            <a:ext cx="1800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sz="1600" dirty="0" smtClean="0">
                <a:solidFill>
                  <a:sysClr val="windowText" lastClr="000000"/>
                </a:solidFill>
              </a:rPr>
              <a:t>  System </a:t>
            </a:r>
          </a:p>
        </p:txBody>
      </p:sp>
      <p:sp>
        <p:nvSpPr>
          <p:cNvPr id="148" name="Left Arrow 76"/>
          <p:cNvSpPr>
            <a:spLocks noChangeArrowheads="1"/>
          </p:cNvSpPr>
          <p:nvPr/>
        </p:nvSpPr>
        <p:spPr bwMode="auto">
          <a:xfrm flipH="1">
            <a:off x="3951279" y="5806026"/>
            <a:ext cx="1152000" cy="5040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CC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 dirty="0" smtClean="0"/>
              <a:t>Power</a:t>
            </a:r>
            <a:endParaRPr lang="en-US" sz="1400" dirty="0"/>
          </a:p>
        </p:txBody>
      </p:sp>
      <p:sp>
        <p:nvSpPr>
          <p:cNvPr id="149" name="Right Arrow 61"/>
          <p:cNvSpPr>
            <a:spLocks noChangeArrowheads="1"/>
          </p:cNvSpPr>
          <p:nvPr/>
        </p:nvSpPr>
        <p:spPr bwMode="auto">
          <a:xfrm>
            <a:off x="648355" y="5842539"/>
            <a:ext cx="540000" cy="36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C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50" name="Group 95"/>
          <p:cNvGrpSpPr/>
          <p:nvPr/>
        </p:nvGrpSpPr>
        <p:grpSpPr>
          <a:xfrm>
            <a:off x="1206954" y="5838092"/>
            <a:ext cx="2268000" cy="468000"/>
            <a:chOff x="1643062" y="5072062"/>
            <a:chExt cx="1936750" cy="647700"/>
          </a:xfrm>
          <a:solidFill>
            <a:srgbClr val="FFCC00"/>
          </a:solidFill>
        </p:grpSpPr>
        <p:sp>
          <p:nvSpPr>
            <p:cNvPr id="151" name="Rectangle 41"/>
            <p:cNvSpPr>
              <a:spLocks noChangeArrowheads="1"/>
            </p:cNvSpPr>
            <p:nvPr/>
          </p:nvSpPr>
          <p:spPr bwMode="auto">
            <a:xfrm>
              <a:off x="1643062" y="5072062"/>
              <a:ext cx="1936750" cy="6477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600" dirty="0"/>
                <a:t>Power </a:t>
              </a:r>
              <a:r>
                <a:rPr lang="en-US" sz="1600" dirty="0" smtClean="0"/>
                <a:t>Conversion</a:t>
              </a:r>
              <a:endParaRPr lang="en-US" sz="1600" dirty="0"/>
            </a:p>
          </p:txBody>
        </p:sp>
        <p:grpSp>
          <p:nvGrpSpPr>
            <p:cNvPr id="152" name="Group 90"/>
            <p:cNvGrpSpPr/>
            <p:nvPr/>
          </p:nvGrpSpPr>
          <p:grpSpPr>
            <a:xfrm>
              <a:off x="3330558" y="5181624"/>
              <a:ext cx="180000" cy="399078"/>
              <a:chOff x="3987792" y="5765832"/>
              <a:chExt cx="180000" cy="545130"/>
            </a:xfrm>
            <a:grpFill/>
          </p:grpSpPr>
          <p:sp>
            <p:nvSpPr>
              <p:cNvPr id="153" name="Arc 152"/>
              <p:cNvSpPr/>
              <p:nvPr/>
            </p:nvSpPr>
            <p:spPr>
              <a:xfrm>
                <a:off x="3987792" y="5765832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Arc 153"/>
              <p:cNvSpPr/>
              <p:nvPr/>
            </p:nvSpPr>
            <p:spPr>
              <a:xfrm>
                <a:off x="3987792" y="5948397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Arc 154"/>
              <p:cNvSpPr/>
              <p:nvPr/>
            </p:nvSpPr>
            <p:spPr>
              <a:xfrm>
                <a:off x="3987792" y="6130962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56" name="Group 96"/>
          <p:cNvGrpSpPr/>
          <p:nvPr/>
        </p:nvGrpSpPr>
        <p:grpSpPr>
          <a:xfrm>
            <a:off x="5459580" y="5838092"/>
            <a:ext cx="2268000" cy="468000"/>
            <a:chOff x="5572124" y="5072062"/>
            <a:chExt cx="1928813" cy="647700"/>
          </a:xfrm>
          <a:solidFill>
            <a:srgbClr val="FFCC00"/>
          </a:solidFill>
        </p:grpSpPr>
        <p:sp>
          <p:nvSpPr>
            <p:cNvPr id="157" name="Rectangle 43"/>
            <p:cNvSpPr>
              <a:spLocks noChangeArrowheads="1"/>
            </p:cNvSpPr>
            <p:nvPr/>
          </p:nvSpPr>
          <p:spPr bwMode="auto">
            <a:xfrm>
              <a:off x="5572124" y="5072062"/>
              <a:ext cx="1928813" cy="6477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Power Pick-up</a:t>
              </a:r>
            </a:p>
          </p:txBody>
        </p:sp>
        <p:grpSp>
          <p:nvGrpSpPr>
            <p:cNvPr id="158" name="Group 91"/>
            <p:cNvGrpSpPr/>
            <p:nvPr/>
          </p:nvGrpSpPr>
          <p:grpSpPr>
            <a:xfrm flipH="1">
              <a:off x="5669955" y="5181624"/>
              <a:ext cx="180000" cy="399078"/>
              <a:chOff x="3987792" y="5765832"/>
              <a:chExt cx="180000" cy="545130"/>
            </a:xfrm>
            <a:grpFill/>
          </p:grpSpPr>
          <p:sp>
            <p:nvSpPr>
              <p:cNvPr id="159" name="Arc 158"/>
              <p:cNvSpPr/>
              <p:nvPr/>
            </p:nvSpPr>
            <p:spPr>
              <a:xfrm>
                <a:off x="3987792" y="5765832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Arc 159"/>
              <p:cNvSpPr/>
              <p:nvPr/>
            </p:nvSpPr>
            <p:spPr>
              <a:xfrm>
                <a:off x="3987792" y="5948397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Arc 160"/>
              <p:cNvSpPr/>
              <p:nvPr/>
            </p:nvSpPr>
            <p:spPr>
              <a:xfrm>
                <a:off x="3987792" y="6130962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64" name="Straight Arrow Connector 163"/>
          <p:cNvCxnSpPr/>
          <p:nvPr/>
        </p:nvCxnSpPr>
        <p:spPr>
          <a:xfrm rot="10800000">
            <a:off x="7872692" y="5262516"/>
            <a:ext cx="4320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677153" y="5266599"/>
            <a:ext cx="432000" cy="0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Left Arrow 75"/>
          <p:cNvSpPr>
            <a:spLocks noChangeArrowheads="1"/>
          </p:cNvSpPr>
          <p:nvPr/>
        </p:nvSpPr>
        <p:spPr bwMode="auto">
          <a:xfrm>
            <a:off x="3914996" y="4883536"/>
            <a:ext cx="1152000" cy="5040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 dirty="0" smtClean="0"/>
              <a:t>Control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9535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Rectangle 184"/>
          <p:cNvSpPr/>
          <p:nvPr/>
        </p:nvSpPr>
        <p:spPr>
          <a:xfrm>
            <a:off x="239151" y="3828757"/>
            <a:ext cx="3600000" cy="27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dirty="0" smtClean="0">
                <a:solidFill>
                  <a:sysClr val="windowText" lastClr="000000"/>
                </a:solidFill>
              </a:rPr>
              <a:t>Base Station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882686" y="4228497"/>
            <a:ext cx="2700000" cy="20679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Transmitter</a:t>
            </a:r>
            <a:endParaRPr lang="en-US" dirty="0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936026" y="4281837"/>
            <a:ext cx="2700000" cy="20679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Transmitter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Overview (Control)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5472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Receiver controls the power to the output load</a:t>
            </a:r>
          </a:p>
          <a:p>
            <a:pPr lvl="1"/>
            <a:r>
              <a:rPr lang="en-US" dirty="0" smtClean="0"/>
              <a:t>To the need of the mobile device (required power)</a:t>
            </a:r>
          </a:p>
          <a:p>
            <a:pPr lvl="1"/>
            <a:r>
              <a:rPr lang="en-US" dirty="0" smtClean="0"/>
              <a:t>To the desired operation point (e.g. output current, voltage)</a:t>
            </a:r>
          </a:p>
          <a:p>
            <a:r>
              <a:rPr lang="en-US" dirty="0" smtClean="0"/>
              <a:t>Transmitter adapts power transfer</a:t>
            </a:r>
          </a:p>
          <a:p>
            <a:pPr lvl="1"/>
            <a:r>
              <a:rPr lang="en-US" dirty="0" smtClean="0"/>
              <a:t>To the need of the receiver (required power)</a:t>
            </a:r>
          </a:p>
          <a:p>
            <a:pPr lvl="1"/>
            <a:r>
              <a:rPr lang="en-US" dirty="0" smtClean="0"/>
              <a:t>To the desired operation point (e.g. primary coil current)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AFA7-BD1A-4DD2-BE4A-AE5B75DC407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84" name="Rectangle 183"/>
          <p:cNvSpPr/>
          <p:nvPr/>
        </p:nvSpPr>
        <p:spPr>
          <a:xfrm>
            <a:off x="5132362" y="3840480"/>
            <a:ext cx="3600000" cy="27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dirty="0" smtClean="0">
                <a:solidFill>
                  <a:sysClr val="windowText" lastClr="000000"/>
                </a:solidFill>
              </a:rPr>
              <a:t>Mobile Device</a:t>
            </a:r>
          </a:p>
        </p:txBody>
      </p:sp>
      <p:sp>
        <p:nvSpPr>
          <p:cNvPr id="186" name="Rectangle 67"/>
          <p:cNvSpPr>
            <a:spLocks noChangeArrowheads="1"/>
          </p:cNvSpPr>
          <p:nvPr/>
        </p:nvSpPr>
        <p:spPr bwMode="auto">
          <a:xfrm>
            <a:off x="5301024" y="4332848"/>
            <a:ext cx="2700000" cy="20679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187" name="Rectangle 186"/>
          <p:cNvSpPr>
            <a:spLocks noChangeArrowheads="1"/>
          </p:cNvSpPr>
          <p:nvPr/>
        </p:nvSpPr>
        <p:spPr bwMode="auto">
          <a:xfrm>
            <a:off x="989366" y="4338987"/>
            <a:ext cx="2700000" cy="20679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Transmitter</a:t>
            </a:r>
            <a:endParaRPr lang="en-US" dirty="0"/>
          </a:p>
        </p:txBody>
      </p:sp>
      <p:sp>
        <p:nvSpPr>
          <p:cNvPr id="188" name="Right Arrow 61"/>
          <p:cNvSpPr>
            <a:spLocks noChangeArrowheads="1"/>
          </p:cNvSpPr>
          <p:nvPr/>
        </p:nvSpPr>
        <p:spPr bwMode="auto">
          <a:xfrm>
            <a:off x="7765369" y="5842539"/>
            <a:ext cx="540000" cy="36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" name="Rectangle 188"/>
          <p:cNvSpPr/>
          <p:nvPr/>
        </p:nvSpPr>
        <p:spPr>
          <a:xfrm rot="16200000">
            <a:off x="7628351" y="5267000"/>
            <a:ext cx="1800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sz="1600" dirty="0" smtClean="0">
                <a:solidFill>
                  <a:sysClr val="windowText" lastClr="000000"/>
                </a:solidFill>
              </a:rPr>
              <a:t>Load</a:t>
            </a:r>
          </a:p>
        </p:txBody>
      </p:sp>
      <p:sp>
        <p:nvSpPr>
          <p:cNvPr id="190" name="Rectangle 189"/>
          <p:cNvSpPr/>
          <p:nvPr/>
        </p:nvSpPr>
        <p:spPr>
          <a:xfrm rot="16200000">
            <a:off x="-432441" y="5295152"/>
            <a:ext cx="1800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sz="1600" dirty="0" smtClean="0">
                <a:solidFill>
                  <a:sysClr val="windowText" lastClr="000000"/>
                </a:solidFill>
              </a:rPr>
              <a:t>  System </a:t>
            </a:r>
          </a:p>
        </p:txBody>
      </p:sp>
      <p:sp>
        <p:nvSpPr>
          <p:cNvPr id="191" name="Left Arrow 76"/>
          <p:cNvSpPr>
            <a:spLocks noChangeArrowheads="1"/>
          </p:cNvSpPr>
          <p:nvPr/>
        </p:nvSpPr>
        <p:spPr bwMode="auto">
          <a:xfrm flipH="1">
            <a:off x="3951279" y="5806026"/>
            <a:ext cx="1152000" cy="5040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0A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 dirty="0" smtClean="0"/>
              <a:t>Power</a:t>
            </a:r>
            <a:endParaRPr lang="en-US" sz="1400" dirty="0"/>
          </a:p>
        </p:txBody>
      </p:sp>
      <p:sp>
        <p:nvSpPr>
          <p:cNvPr id="192" name="Right Arrow 61"/>
          <p:cNvSpPr>
            <a:spLocks noChangeArrowheads="1"/>
          </p:cNvSpPr>
          <p:nvPr/>
        </p:nvSpPr>
        <p:spPr bwMode="auto">
          <a:xfrm>
            <a:off x="648355" y="5842539"/>
            <a:ext cx="540000" cy="36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93" name="Group 95"/>
          <p:cNvGrpSpPr/>
          <p:nvPr/>
        </p:nvGrpSpPr>
        <p:grpSpPr>
          <a:xfrm>
            <a:off x="1206954" y="5838092"/>
            <a:ext cx="2268000" cy="468000"/>
            <a:chOff x="1643062" y="5072062"/>
            <a:chExt cx="1936750" cy="647700"/>
          </a:xfrm>
          <a:solidFill>
            <a:srgbClr val="FFF0AF"/>
          </a:solidFill>
        </p:grpSpPr>
        <p:sp>
          <p:nvSpPr>
            <p:cNvPr id="194" name="Rectangle 41"/>
            <p:cNvSpPr>
              <a:spLocks noChangeArrowheads="1"/>
            </p:cNvSpPr>
            <p:nvPr/>
          </p:nvSpPr>
          <p:spPr bwMode="auto">
            <a:xfrm>
              <a:off x="1643062" y="5072062"/>
              <a:ext cx="1936750" cy="6477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Power </a:t>
              </a:r>
              <a:r>
                <a:rPr lang="en-US" sz="1600" dirty="0" smtClean="0"/>
                <a:t>Conversion</a:t>
              </a:r>
              <a:endParaRPr lang="en-US" sz="1600" dirty="0"/>
            </a:p>
          </p:txBody>
        </p:sp>
        <p:grpSp>
          <p:nvGrpSpPr>
            <p:cNvPr id="195" name="Group 90"/>
            <p:cNvGrpSpPr/>
            <p:nvPr/>
          </p:nvGrpSpPr>
          <p:grpSpPr>
            <a:xfrm>
              <a:off x="3330558" y="5181624"/>
              <a:ext cx="180000" cy="399078"/>
              <a:chOff x="3987792" y="5765832"/>
              <a:chExt cx="180000" cy="545130"/>
            </a:xfrm>
            <a:grpFill/>
          </p:grpSpPr>
          <p:sp>
            <p:nvSpPr>
              <p:cNvPr id="196" name="Arc 195"/>
              <p:cNvSpPr/>
              <p:nvPr/>
            </p:nvSpPr>
            <p:spPr>
              <a:xfrm>
                <a:off x="3987792" y="5765832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Arc 196"/>
              <p:cNvSpPr/>
              <p:nvPr/>
            </p:nvSpPr>
            <p:spPr>
              <a:xfrm>
                <a:off x="3987792" y="5948397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Arc 197"/>
              <p:cNvSpPr/>
              <p:nvPr/>
            </p:nvSpPr>
            <p:spPr>
              <a:xfrm>
                <a:off x="3987792" y="6130962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9" name="Group 96"/>
          <p:cNvGrpSpPr/>
          <p:nvPr/>
        </p:nvGrpSpPr>
        <p:grpSpPr>
          <a:xfrm>
            <a:off x="5459580" y="5838092"/>
            <a:ext cx="2268000" cy="468000"/>
            <a:chOff x="5572124" y="5072062"/>
            <a:chExt cx="1928813" cy="647700"/>
          </a:xfrm>
          <a:solidFill>
            <a:srgbClr val="FFF0AF"/>
          </a:solidFill>
        </p:grpSpPr>
        <p:sp>
          <p:nvSpPr>
            <p:cNvPr id="200" name="Rectangle 43"/>
            <p:cNvSpPr>
              <a:spLocks noChangeArrowheads="1"/>
            </p:cNvSpPr>
            <p:nvPr/>
          </p:nvSpPr>
          <p:spPr bwMode="auto">
            <a:xfrm>
              <a:off x="5572124" y="5072062"/>
              <a:ext cx="1928813" cy="6477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Power Pick-up</a:t>
              </a:r>
            </a:p>
          </p:txBody>
        </p:sp>
        <p:grpSp>
          <p:nvGrpSpPr>
            <p:cNvPr id="201" name="Group 91"/>
            <p:cNvGrpSpPr/>
            <p:nvPr/>
          </p:nvGrpSpPr>
          <p:grpSpPr>
            <a:xfrm flipH="1">
              <a:off x="5669955" y="5181624"/>
              <a:ext cx="180000" cy="399078"/>
              <a:chOff x="3987792" y="5765832"/>
              <a:chExt cx="180000" cy="545130"/>
            </a:xfrm>
            <a:grpFill/>
          </p:grpSpPr>
          <p:sp>
            <p:nvSpPr>
              <p:cNvPr id="202" name="Arc 201"/>
              <p:cNvSpPr/>
              <p:nvPr/>
            </p:nvSpPr>
            <p:spPr>
              <a:xfrm>
                <a:off x="3987792" y="5765832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Arc 202"/>
              <p:cNvSpPr/>
              <p:nvPr/>
            </p:nvSpPr>
            <p:spPr>
              <a:xfrm>
                <a:off x="3987792" y="5948397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Arc 203"/>
              <p:cNvSpPr/>
              <p:nvPr/>
            </p:nvSpPr>
            <p:spPr>
              <a:xfrm>
                <a:off x="3987792" y="6130962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05" name="Rectangle 47"/>
          <p:cNvSpPr>
            <a:spLocks noChangeArrowheads="1"/>
          </p:cNvSpPr>
          <p:nvPr/>
        </p:nvSpPr>
        <p:spPr bwMode="auto">
          <a:xfrm>
            <a:off x="6774162" y="4901530"/>
            <a:ext cx="900000" cy="468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/>
              <a:t>Control</a:t>
            </a:r>
          </a:p>
        </p:txBody>
      </p:sp>
      <p:sp>
        <p:nvSpPr>
          <p:cNvPr id="206" name="Line 58"/>
          <p:cNvSpPr>
            <a:spLocks noChangeShapeType="1"/>
          </p:cNvSpPr>
          <p:nvPr/>
        </p:nvSpPr>
        <p:spPr bwMode="auto">
          <a:xfrm flipH="1">
            <a:off x="7258928" y="5431931"/>
            <a:ext cx="2329" cy="349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207" name="Straight Arrow Connector 206"/>
          <p:cNvCxnSpPr/>
          <p:nvPr/>
        </p:nvCxnSpPr>
        <p:spPr>
          <a:xfrm rot="10800000">
            <a:off x="7872692" y="5146766"/>
            <a:ext cx="4320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Line 58"/>
          <p:cNvSpPr>
            <a:spLocks noChangeShapeType="1"/>
          </p:cNvSpPr>
          <p:nvPr/>
        </p:nvSpPr>
        <p:spPr bwMode="auto">
          <a:xfrm flipH="1">
            <a:off x="1688120" y="5426914"/>
            <a:ext cx="356" cy="36897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9" name="Rectangle 46"/>
          <p:cNvSpPr>
            <a:spLocks noChangeArrowheads="1"/>
          </p:cNvSpPr>
          <p:nvPr/>
        </p:nvSpPr>
        <p:spPr bwMode="auto">
          <a:xfrm>
            <a:off x="1271719" y="4896518"/>
            <a:ext cx="900000" cy="468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/>
              <a:t>Control</a:t>
            </a:r>
          </a:p>
        </p:txBody>
      </p:sp>
      <p:cxnSp>
        <p:nvCxnSpPr>
          <p:cNvPr id="210" name="Straight Connector 209"/>
          <p:cNvCxnSpPr/>
          <p:nvPr/>
        </p:nvCxnSpPr>
        <p:spPr>
          <a:xfrm>
            <a:off x="677153" y="5150849"/>
            <a:ext cx="432000" cy="0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Left Arrow 75"/>
          <p:cNvSpPr>
            <a:spLocks noChangeArrowheads="1"/>
          </p:cNvSpPr>
          <p:nvPr/>
        </p:nvSpPr>
        <p:spPr bwMode="auto">
          <a:xfrm>
            <a:off x="3914996" y="4883536"/>
            <a:ext cx="1152000" cy="5040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CC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 dirty="0" smtClean="0"/>
              <a:t>Control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2512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/>
          <p:cNvSpPr/>
          <p:nvPr/>
        </p:nvSpPr>
        <p:spPr>
          <a:xfrm>
            <a:off x="239151" y="3828757"/>
            <a:ext cx="3600000" cy="27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dirty="0" smtClean="0">
                <a:solidFill>
                  <a:sysClr val="windowText" lastClr="000000"/>
                </a:solidFill>
              </a:rPr>
              <a:t>Base Station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882686" y="4228497"/>
            <a:ext cx="2700000" cy="20679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Transmitter</a:t>
            </a:r>
            <a:endParaRPr lang="en-US" dirty="0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936026" y="4281837"/>
            <a:ext cx="2700000" cy="20679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Transmitter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System Overview (Communication)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846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Receiver sends messages</a:t>
            </a:r>
          </a:p>
          <a:p>
            <a:pPr lvl="1"/>
            <a:r>
              <a:rPr lang="en-US" dirty="0" smtClean="0"/>
              <a:t>To provide control information to the transmitter</a:t>
            </a:r>
          </a:p>
          <a:p>
            <a:pPr lvl="1"/>
            <a:r>
              <a:rPr lang="en-US" dirty="0" smtClean="0"/>
              <a:t>By load modulation on the power signal</a:t>
            </a:r>
          </a:p>
          <a:p>
            <a:r>
              <a:rPr lang="en-US" dirty="0" smtClean="0"/>
              <a:t>Transmitter receives messages</a:t>
            </a:r>
          </a:p>
          <a:p>
            <a:pPr lvl="1"/>
            <a:r>
              <a:rPr lang="en-US" dirty="0" smtClean="0"/>
              <a:t>To receive control information from the receiver</a:t>
            </a:r>
          </a:p>
          <a:p>
            <a:pPr lvl="1"/>
            <a:r>
              <a:rPr lang="en-US" dirty="0" smtClean="0"/>
              <a:t>By de-modulation of the reflected load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AFA7-BD1A-4DD2-BE4A-AE5B75DC407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5132362" y="3840480"/>
            <a:ext cx="3600000" cy="27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dirty="0" smtClean="0">
                <a:solidFill>
                  <a:sysClr val="windowText" lastClr="000000"/>
                </a:solidFill>
              </a:rPr>
              <a:t>Mobile Device</a:t>
            </a:r>
          </a:p>
        </p:txBody>
      </p:sp>
      <p:sp>
        <p:nvSpPr>
          <p:cNvPr id="138" name="Rectangle 67"/>
          <p:cNvSpPr>
            <a:spLocks noChangeArrowheads="1"/>
          </p:cNvSpPr>
          <p:nvPr/>
        </p:nvSpPr>
        <p:spPr bwMode="auto">
          <a:xfrm>
            <a:off x="5301024" y="4332848"/>
            <a:ext cx="2700000" cy="20679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989366" y="4338987"/>
            <a:ext cx="2700000" cy="20679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dirty="0" smtClean="0"/>
              <a:t>Transmitter</a:t>
            </a:r>
            <a:endParaRPr lang="en-US" dirty="0"/>
          </a:p>
        </p:txBody>
      </p:sp>
      <p:sp>
        <p:nvSpPr>
          <p:cNvPr id="140" name="Right Arrow 61"/>
          <p:cNvSpPr>
            <a:spLocks noChangeArrowheads="1"/>
          </p:cNvSpPr>
          <p:nvPr/>
        </p:nvSpPr>
        <p:spPr bwMode="auto">
          <a:xfrm>
            <a:off x="7765369" y="5842539"/>
            <a:ext cx="540000" cy="36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" name="Rectangle 140"/>
          <p:cNvSpPr/>
          <p:nvPr/>
        </p:nvSpPr>
        <p:spPr>
          <a:xfrm rot="16200000">
            <a:off x="7628351" y="5267000"/>
            <a:ext cx="1800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sz="1600" dirty="0" smtClean="0">
                <a:solidFill>
                  <a:sysClr val="windowText" lastClr="000000"/>
                </a:solidFill>
              </a:rPr>
              <a:t>Load</a:t>
            </a:r>
          </a:p>
        </p:txBody>
      </p:sp>
      <p:sp>
        <p:nvSpPr>
          <p:cNvPr id="142" name="Rectangle 141"/>
          <p:cNvSpPr/>
          <p:nvPr/>
        </p:nvSpPr>
        <p:spPr>
          <a:xfrm rot="16200000">
            <a:off x="-432441" y="5295152"/>
            <a:ext cx="1800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sz="1600" dirty="0" smtClean="0">
                <a:solidFill>
                  <a:sysClr val="windowText" lastClr="000000"/>
                </a:solidFill>
              </a:rPr>
              <a:t>  System </a:t>
            </a:r>
          </a:p>
        </p:txBody>
      </p:sp>
      <p:sp>
        <p:nvSpPr>
          <p:cNvPr id="143" name="Left Arrow 76"/>
          <p:cNvSpPr>
            <a:spLocks noChangeArrowheads="1"/>
          </p:cNvSpPr>
          <p:nvPr/>
        </p:nvSpPr>
        <p:spPr bwMode="auto">
          <a:xfrm flipH="1">
            <a:off x="3951279" y="5806026"/>
            <a:ext cx="1152000" cy="5040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0A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 dirty="0" smtClean="0"/>
              <a:t>Power</a:t>
            </a:r>
            <a:endParaRPr lang="en-US" sz="1400" dirty="0"/>
          </a:p>
        </p:txBody>
      </p:sp>
      <p:sp>
        <p:nvSpPr>
          <p:cNvPr id="144" name="Right Arrow 61"/>
          <p:cNvSpPr>
            <a:spLocks noChangeArrowheads="1"/>
          </p:cNvSpPr>
          <p:nvPr/>
        </p:nvSpPr>
        <p:spPr bwMode="auto">
          <a:xfrm>
            <a:off x="648355" y="5842539"/>
            <a:ext cx="540000" cy="36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45" name="Group 95"/>
          <p:cNvGrpSpPr/>
          <p:nvPr/>
        </p:nvGrpSpPr>
        <p:grpSpPr>
          <a:xfrm>
            <a:off x="1206954" y="5838092"/>
            <a:ext cx="2268000" cy="468000"/>
            <a:chOff x="1643062" y="5072062"/>
            <a:chExt cx="1936750" cy="647700"/>
          </a:xfrm>
          <a:solidFill>
            <a:srgbClr val="FFF0AF"/>
          </a:solidFill>
        </p:grpSpPr>
        <p:sp>
          <p:nvSpPr>
            <p:cNvPr id="146" name="Rectangle 41"/>
            <p:cNvSpPr>
              <a:spLocks noChangeArrowheads="1"/>
            </p:cNvSpPr>
            <p:nvPr/>
          </p:nvSpPr>
          <p:spPr bwMode="auto">
            <a:xfrm>
              <a:off x="1643062" y="5072062"/>
              <a:ext cx="1936750" cy="6477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600" dirty="0"/>
                <a:t>Power </a:t>
              </a:r>
              <a:r>
                <a:rPr lang="en-US" sz="1600" dirty="0" smtClean="0"/>
                <a:t>Conversion</a:t>
              </a:r>
              <a:endParaRPr lang="en-US" sz="1600" dirty="0"/>
            </a:p>
          </p:txBody>
        </p:sp>
        <p:grpSp>
          <p:nvGrpSpPr>
            <p:cNvPr id="147" name="Group 90"/>
            <p:cNvGrpSpPr/>
            <p:nvPr/>
          </p:nvGrpSpPr>
          <p:grpSpPr>
            <a:xfrm>
              <a:off x="3330558" y="5181624"/>
              <a:ext cx="180000" cy="399078"/>
              <a:chOff x="3987792" y="5765832"/>
              <a:chExt cx="180000" cy="545130"/>
            </a:xfrm>
            <a:grpFill/>
          </p:grpSpPr>
          <p:sp>
            <p:nvSpPr>
              <p:cNvPr id="148" name="Arc 147"/>
              <p:cNvSpPr/>
              <p:nvPr/>
            </p:nvSpPr>
            <p:spPr>
              <a:xfrm>
                <a:off x="3987792" y="5765832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Arc 148"/>
              <p:cNvSpPr/>
              <p:nvPr/>
            </p:nvSpPr>
            <p:spPr>
              <a:xfrm>
                <a:off x="3987792" y="5948397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Arc 149"/>
              <p:cNvSpPr/>
              <p:nvPr/>
            </p:nvSpPr>
            <p:spPr>
              <a:xfrm>
                <a:off x="3987792" y="6130962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51" name="Group 96"/>
          <p:cNvGrpSpPr/>
          <p:nvPr/>
        </p:nvGrpSpPr>
        <p:grpSpPr>
          <a:xfrm>
            <a:off x="5459580" y="5838092"/>
            <a:ext cx="2268000" cy="468000"/>
            <a:chOff x="5572124" y="5072062"/>
            <a:chExt cx="1928813" cy="647700"/>
          </a:xfrm>
          <a:solidFill>
            <a:srgbClr val="FFF0AF"/>
          </a:solidFill>
        </p:grpSpPr>
        <p:sp>
          <p:nvSpPr>
            <p:cNvPr id="152" name="Rectangle 43"/>
            <p:cNvSpPr>
              <a:spLocks noChangeArrowheads="1"/>
            </p:cNvSpPr>
            <p:nvPr/>
          </p:nvSpPr>
          <p:spPr bwMode="auto">
            <a:xfrm>
              <a:off x="5572124" y="5072062"/>
              <a:ext cx="1928813" cy="6477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Power Pick-up</a:t>
              </a:r>
            </a:p>
          </p:txBody>
        </p:sp>
        <p:grpSp>
          <p:nvGrpSpPr>
            <p:cNvPr id="153" name="Group 91"/>
            <p:cNvGrpSpPr/>
            <p:nvPr/>
          </p:nvGrpSpPr>
          <p:grpSpPr>
            <a:xfrm flipH="1">
              <a:off x="5669955" y="5181624"/>
              <a:ext cx="180000" cy="399078"/>
              <a:chOff x="3987792" y="5765832"/>
              <a:chExt cx="180000" cy="545130"/>
            </a:xfrm>
            <a:grpFill/>
          </p:grpSpPr>
          <p:sp>
            <p:nvSpPr>
              <p:cNvPr id="154" name="Arc 153"/>
              <p:cNvSpPr/>
              <p:nvPr/>
            </p:nvSpPr>
            <p:spPr>
              <a:xfrm>
                <a:off x="3987792" y="5765832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Arc 154"/>
              <p:cNvSpPr/>
              <p:nvPr/>
            </p:nvSpPr>
            <p:spPr>
              <a:xfrm>
                <a:off x="3987792" y="5948397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Arc 155"/>
              <p:cNvSpPr/>
              <p:nvPr/>
            </p:nvSpPr>
            <p:spPr>
              <a:xfrm>
                <a:off x="3987792" y="6130962"/>
                <a:ext cx="180000" cy="180000"/>
              </a:xfrm>
              <a:prstGeom prst="arc">
                <a:avLst>
                  <a:gd name="adj1" fmla="val 16206069"/>
                  <a:gd name="adj2" fmla="val 545114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57" name="Rectangle 47"/>
          <p:cNvSpPr>
            <a:spLocks noChangeArrowheads="1"/>
          </p:cNvSpPr>
          <p:nvPr/>
        </p:nvSpPr>
        <p:spPr bwMode="auto">
          <a:xfrm>
            <a:off x="6774162" y="4901530"/>
            <a:ext cx="900000" cy="468000"/>
          </a:xfrm>
          <a:prstGeom prst="rect">
            <a:avLst/>
          </a:prstGeom>
          <a:solidFill>
            <a:srgbClr val="FFF0A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/>
              <a:t>Control</a:t>
            </a:r>
          </a:p>
        </p:txBody>
      </p:sp>
      <p:sp>
        <p:nvSpPr>
          <p:cNvPr id="158" name="Line 58"/>
          <p:cNvSpPr>
            <a:spLocks noChangeShapeType="1"/>
          </p:cNvSpPr>
          <p:nvPr/>
        </p:nvSpPr>
        <p:spPr bwMode="auto">
          <a:xfrm flipH="1">
            <a:off x="7258928" y="5431931"/>
            <a:ext cx="2329" cy="349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159" name="Straight Arrow Connector 158"/>
          <p:cNvCxnSpPr/>
          <p:nvPr/>
        </p:nvCxnSpPr>
        <p:spPr>
          <a:xfrm rot="10800000">
            <a:off x="7872692" y="5146766"/>
            <a:ext cx="4320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Line 58"/>
          <p:cNvSpPr>
            <a:spLocks noChangeShapeType="1"/>
          </p:cNvSpPr>
          <p:nvPr/>
        </p:nvSpPr>
        <p:spPr bwMode="auto">
          <a:xfrm flipH="1">
            <a:off x="1688120" y="5426914"/>
            <a:ext cx="356" cy="36897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1" name="Rectangle 46"/>
          <p:cNvSpPr>
            <a:spLocks noChangeArrowheads="1"/>
          </p:cNvSpPr>
          <p:nvPr/>
        </p:nvSpPr>
        <p:spPr bwMode="auto">
          <a:xfrm>
            <a:off x="1271719" y="4896518"/>
            <a:ext cx="900000" cy="468000"/>
          </a:xfrm>
          <a:prstGeom prst="rect">
            <a:avLst/>
          </a:prstGeom>
          <a:solidFill>
            <a:srgbClr val="FFF0A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/>
              <a:t>Control</a:t>
            </a:r>
          </a:p>
        </p:txBody>
      </p:sp>
      <p:cxnSp>
        <p:nvCxnSpPr>
          <p:cNvPr id="162" name="Straight Connector 161"/>
          <p:cNvCxnSpPr/>
          <p:nvPr/>
        </p:nvCxnSpPr>
        <p:spPr>
          <a:xfrm>
            <a:off x="677153" y="5150849"/>
            <a:ext cx="432000" cy="0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Left Arrow 75"/>
          <p:cNvSpPr>
            <a:spLocks noChangeArrowheads="1"/>
          </p:cNvSpPr>
          <p:nvPr/>
        </p:nvSpPr>
        <p:spPr bwMode="auto">
          <a:xfrm>
            <a:off x="3914996" y="4883536"/>
            <a:ext cx="1152000" cy="5040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CC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 dirty="0"/>
              <a:t>Messages</a:t>
            </a:r>
          </a:p>
        </p:txBody>
      </p:sp>
      <p:sp>
        <p:nvSpPr>
          <p:cNvPr id="169" name="Rectangle 47"/>
          <p:cNvSpPr>
            <a:spLocks noChangeArrowheads="1"/>
          </p:cNvSpPr>
          <p:nvPr/>
        </p:nvSpPr>
        <p:spPr bwMode="auto">
          <a:xfrm>
            <a:off x="5499594" y="4910574"/>
            <a:ext cx="900000" cy="468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err="1"/>
              <a:t>Comm</a:t>
            </a:r>
            <a:endParaRPr lang="en-US" sz="1600" dirty="0"/>
          </a:p>
        </p:txBody>
      </p:sp>
      <p:sp>
        <p:nvSpPr>
          <p:cNvPr id="170" name="Rectangle 46"/>
          <p:cNvSpPr>
            <a:spLocks noChangeArrowheads="1"/>
          </p:cNvSpPr>
          <p:nvPr/>
        </p:nvSpPr>
        <p:spPr bwMode="auto">
          <a:xfrm>
            <a:off x="2543613" y="4910574"/>
            <a:ext cx="900000" cy="468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err="1"/>
              <a:t>Comm</a:t>
            </a:r>
            <a:endParaRPr lang="en-US" sz="1600" dirty="0"/>
          </a:p>
        </p:txBody>
      </p:sp>
      <p:cxnSp>
        <p:nvCxnSpPr>
          <p:cNvPr id="174" name="Straight Arrow Connector 58"/>
          <p:cNvCxnSpPr>
            <a:cxnSpLocks noChangeShapeType="1"/>
          </p:cNvCxnSpPr>
          <p:nvPr/>
        </p:nvCxnSpPr>
        <p:spPr bwMode="auto">
          <a:xfrm rot="10800000">
            <a:off x="4000496" y="5712928"/>
            <a:ext cx="1071562" cy="903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prstDash val="solid"/>
            <a:round/>
            <a:headEnd/>
            <a:tailEnd type="arrow" w="med" len="med"/>
          </a:ln>
        </p:spPr>
      </p:cxnSp>
      <p:sp>
        <p:nvSpPr>
          <p:cNvPr id="175" name="Text Box 60"/>
          <p:cNvSpPr txBox="1">
            <a:spLocks noChangeArrowheads="1"/>
          </p:cNvSpPr>
          <p:nvPr/>
        </p:nvSpPr>
        <p:spPr bwMode="auto">
          <a:xfrm>
            <a:off x="3777610" y="5409745"/>
            <a:ext cx="1389062" cy="175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Reflected Load</a:t>
            </a:r>
          </a:p>
        </p:txBody>
      </p:sp>
      <p:sp>
        <p:nvSpPr>
          <p:cNvPr id="177" name="TextBox 98"/>
          <p:cNvSpPr txBox="1">
            <a:spLocks noChangeArrowheads="1"/>
          </p:cNvSpPr>
          <p:nvPr/>
        </p:nvSpPr>
        <p:spPr bwMode="auto">
          <a:xfrm>
            <a:off x="5357811" y="5525450"/>
            <a:ext cx="532514" cy="175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Mod</a:t>
            </a:r>
          </a:p>
        </p:txBody>
      </p:sp>
      <p:sp>
        <p:nvSpPr>
          <p:cNvPr id="179" name="TextBox 178"/>
          <p:cNvSpPr txBox="1">
            <a:spLocks noChangeArrowheads="1"/>
          </p:cNvSpPr>
          <p:nvPr/>
        </p:nvSpPr>
        <p:spPr bwMode="auto">
          <a:xfrm>
            <a:off x="2970990" y="5511382"/>
            <a:ext cx="761741" cy="175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 err="1"/>
              <a:t>DeMod</a:t>
            </a:r>
            <a:endParaRPr lang="en-US" sz="1400" dirty="0"/>
          </a:p>
        </p:txBody>
      </p:sp>
      <p:sp>
        <p:nvSpPr>
          <p:cNvPr id="180" name="Line 58"/>
          <p:cNvSpPr>
            <a:spLocks noChangeShapeType="1"/>
          </p:cNvSpPr>
          <p:nvPr/>
        </p:nvSpPr>
        <p:spPr bwMode="auto">
          <a:xfrm>
            <a:off x="5929356" y="5458272"/>
            <a:ext cx="1" cy="32498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182" name="Straight Arrow Connector 181"/>
          <p:cNvCxnSpPr/>
          <p:nvPr/>
        </p:nvCxnSpPr>
        <p:spPr>
          <a:xfrm rot="10800000">
            <a:off x="6426592" y="5139159"/>
            <a:ext cx="252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 rot="10800000">
            <a:off x="2238485" y="5152662"/>
            <a:ext cx="252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Line 69"/>
          <p:cNvSpPr>
            <a:spLocks noChangeShapeType="1"/>
          </p:cNvSpPr>
          <p:nvPr/>
        </p:nvSpPr>
        <p:spPr bwMode="auto">
          <a:xfrm flipV="1">
            <a:off x="2974433" y="5458272"/>
            <a:ext cx="0" cy="32859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2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Rectangle 782"/>
          <p:cNvSpPr/>
          <p:nvPr/>
        </p:nvSpPr>
        <p:spPr>
          <a:xfrm>
            <a:off x="924903" y="3867156"/>
            <a:ext cx="2595537" cy="25580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dirty="0" smtClean="0">
                <a:solidFill>
                  <a:sysClr val="windowText" lastClr="000000"/>
                </a:solidFill>
              </a:rPr>
              <a:t>Power Conversion</a:t>
            </a:r>
          </a:p>
        </p:txBody>
      </p:sp>
      <p:grpSp>
        <p:nvGrpSpPr>
          <p:cNvPr id="789" name="Group 788"/>
          <p:cNvGrpSpPr/>
          <p:nvPr/>
        </p:nvGrpSpPr>
        <p:grpSpPr>
          <a:xfrm>
            <a:off x="2262747" y="4672629"/>
            <a:ext cx="1108527" cy="1497034"/>
            <a:chOff x="7772007" y="2078019"/>
            <a:chExt cx="1108527" cy="1497034"/>
          </a:xfrm>
        </p:grpSpPr>
        <p:sp>
          <p:nvSpPr>
            <p:cNvPr id="364" name="TextBox 363"/>
            <p:cNvSpPr txBox="1"/>
            <p:nvPr/>
          </p:nvSpPr>
          <p:spPr>
            <a:xfrm flipH="1">
              <a:off x="8100623" y="2078019"/>
              <a:ext cx="436338" cy="36933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dirty="0" smtClean="0">
                  <a:latin typeface="+mn-lt"/>
                </a:rPr>
                <a:t>C</a:t>
              </a:r>
              <a:r>
                <a:rPr lang="en-US" baseline="-25000" dirty="0" smtClean="0">
                  <a:latin typeface="+mn-lt"/>
                </a:rPr>
                <a:t>p</a:t>
              </a:r>
            </a:p>
          </p:txBody>
        </p:sp>
        <p:grpSp>
          <p:nvGrpSpPr>
            <p:cNvPr id="735" name="Group 734"/>
            <p:cNvGrpSpPr/>
            <p:nvPr/>
          </p:nvGrpSpPr>
          <p:grpSpPr>
            <a:xfrm>
              <a:off x="7772007" y="2333610"/>
              <a:ext cx="1108527" cy="1241443"/>
              <a:chOff x="7420015" y="2041506"/>
              <a:chExt cx="1108527" cy="1241443"/>
            </a:xfrm>
          </p:grpSpPr>
          <p:sp>
            <p:nvSpPr>
              <p:cNvPr id="363" name="TextBox 362"/>
              <p:cNvSpPr txBox="1"/>
              <p:nvPr/>
            </p:nvSpPr>
            <p:spPr>
              <a:xfrm flipH="1">
                <a:off x="8113763" y="2552688"/>
                <a:ext cx="414779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180000">
                  <a:spcBef>
                    <a:spcPts val="0"/>
                  </a:spcBef>
                  <a:buNone/>
                </a:pPr>
                <a:r>
                  <a:rPr lang="en-US" dirty="0" err="1" smtClean="0">
                    <a:latin typeface="+mn-lt"/>
                  </a:rPr>
                  <a:t>L</a:t>
                </a:r>
                <a:r>
                  <a:rPr lang="en-US" baseline="-25000" dirty="0" err="1" smtClean="0">
                    <a:latin typeface="+mn-lt"/>
                  </a:rPr>
                  <a:t>p</a:t>
                </a:r>
                <a:endParaRPr lang="en-US" baseline="-25000" dirty="0" smtClean="0">
                  <a:latin typeface="+mn-lt"/>
                </a:endParaRPr>
              </a:p>
            </p:txBody>
          </p:sp>
          <p:grpSp>
            <p:nvGrpSpPr>
              <p:cNvPr id="358" name="Group 357"/>
              <p:cNvGrpSpPr/>
              <p:nvPr/>
            </p:nvGrpSpPr>
            <p:grpSpPr>
              <a:xfrm>
                <a:off x="7981063" y="2516175"/>
                <a:ext cx="255600" cy="432000"/>
                <a:chOff x="2759130" y="3392506"/>
                <a:chExt cx="314649" cy="547054"/>
              </a:xfrm>
            </p:grpSpPr>
            <p:sp>
              <p:nvSpPr>
                <p:cNvPr id="359" name="Arc 358"/>
                <p:cNvSpPr/>
                <p:nvPr/>
              </p:nvSpPr>
              <p:spPr>
                <a:xfrm flipH="1">
                  <a:off x="2759130" y="3392506"/>
                  <a:ext cx="314649" cy="180635"/>
                </a:xfrm>
                <a:prstGeom prst="arc">
                  <a:avLst>
                    <a:gd name="adj1" fmla="val 16206069"/>
                    <a:gd name="adj2" fmla="val 5451143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0" name="Arc 359"/>
                <p:cNvSpPr/>
                <p:nvPr/>
              </p:nvSpPr>
              <p:spPr>
                <a:xfrm flipH="1">
                  <a:off x="2759130" y="3575715"/>
                  <a:ext cx="314649" cy="180635"/>
                </a:xfrm>
                <a:prstGeom prst="arc">
                  <a:avLst>
                    <a:gd name="adj1" fmla="val 16206069"/>
                    <a:gd name="adj2" fmla="val 5451143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1" name="Arc 360"/>
                <p:cNvSpPr/>
                <p:nvPr/>
              </p:nvSpPr>
              <p:spPr>
                <a:xfrm flipH="1">
                  <a:off x="2759130" y="3758925"/>
                  <a:ext cx="314649" cy="180635"/>
                </a:xfrm>
                <a:prstGeom prst="arc">
                  <a:avLst>
                    <a:gd name="adj1" fmla="val 16206069"/>
                    <a:gd name="adj2" fmla="val 5451143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362" name="Straight Connector 361"/>
              <p:cNvCxnSpPr/>
              <p:nvPr/>
            </p:nvCxnSpPr>
            <p:spPr>
              <a:xfrm>
                <a:off x="7785143" y="2151045"/>
                <a:ext cx="32861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5" name="Straight Connector 364"/>
              <p:cNvCxnSpPr/>
              <p:nvPr/>
            </p:nvCxnSpPr>
            <p:spPr>
              <a:xfrm rot="10800000">
                <a:off x="7420016" y="2151045"/>
                <a:ext cx="2921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 rot="5400000" flipH="1" flipV="1">
                <a:off x="7602318" y="2151305"/>
                <a:ext cx="219600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/>
              <p:nvPr/>
            </p:nvCxnSpPr>
            <p:spPr>
              <a:xfrm rot="5400000" flipH="1" flipV="1">
                <a:off x="7675344" y="2151305"/>
                <a:ext cx="219600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7" name="Straight Connector 376"/>
              <p:cNvCxnSpPr/>
              <p:nvPr/>
            </p:nvCxnSpPr>
            <p:spPr>
              <a:xfrm rot="16200000" flipV="1">
                <a:off x="7931200" y="2333611"/>
                <a:ext cx="365127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8" name="Straight Connector 377"/>
              <p:cNvCxnSpPr/>
              <p:nvPr/>
            </p:nvCxnSpPr>
            <p:spPr>
              <a:xfrm rot="5400000" flipH="1" flipV="1">
                <a:off x="7949458" y="3118641"/>
                <a:ext cx="328613" cy="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0" name="Straight Connector 689"/>
              <p:cNvCxnSpPr/>
              <p:nvPr/>
            </p:nvCxnSpPr>
            <p:spPr>
              <a:xfrm rot="10800000">
                <a:off x="7420015" y="3282948"/>
                <a:ext cx="6937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00" name="Group 799"/>
          <p:cNvGrpSpPr/>
          <p:nvPr/>
        </p:nvGrpSpPr>
        <p:grpSpPr>
          <a:xfrm>
            <a:off x="1276895" y="4599603"/>
            <a:ext cx="1280798" cy="1679597"/>
            <a:chOff x="6786155" y="2004993"/>
            <a:chExt cx="1280798" cy="1679597"/>
          </a:xfrm>
        </p:grpSpPr>
        <p:grpSp>
          <p:nvGrpSpPr>
            <p:cNvPr id="701" name="Group 700"/>
            <p:cNvGrpSpPr/>
            <p:nvPr/>
          </p:nvGrpSpPr>
          <p:grpSpPr>
            <a:xfrm>
              <a:off x="6786155" y="2443148"/>
              <a:ext cx="438157" cy="1131904"/>
              <a:chOff x="6434163" y="2151044"/>
              <a:chExt cx="438157" cy="1131904"/>
            </a:xfrm>
          </p:grpSpPr>
          <p:cxnSp>
            <p:nvCxnSpPr>
              <p:cNvPr id="356" name="Straight Connector 355"/>
              <p:cNvCxnSpPr/>
              <p:nvPr/>
            </p:nvCxnSpPr>
            <p:spPr>
              <a:xfrm rot="10800000">
                <a:off x="6689757" y="2151045"/>
                <a:ext cx="18256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Straight Connector 398"/>
              <p:cNvCxnSpPr/>
              <p:nvPr/>
            </p:nvCxnSpPr>
            <p:spPr>
              <a:xfrm rot="5400000">
                <a:off x="6123804" y="2716995"/>
                <a:ext cx="1131903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0" name="Oval 399"/>
              <p:cNvSpPr/>
              <p:nvPr/>
            </p:nvSpPr>
            <p:spPr>
              <a:xfrm>
                <a:off x="6507189" y="2625713"/>
                <a:ext cx="328617" cy="32861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01" name="TextBox 400"/>
              <p:cNvSpPr txBox="1"/>
              <p:nvPr/>
            </p:nvSpPr>
            <p:spPr>
              <a:xfrm>
                <a:off x="6434163" y="2370122"/>
                <a:ext cx="3193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80000">
                  <a:spcBef>
                    <a:spcPts val="0"/>
                  </a:spcBef>
                  <a:buNone/>
                </a:pPr>
                <a:r>
                  <a:rPr lang="en-US" dirty="0" smtClean="0">
                    <a:latin typeface="+mn-lt"/>
                  </a:rPr>
                  <a:t>+</a:t>
                </a:r>
              </a:p>
            </p:txBody>
          </p:sp>
          <p:sp>
            <p:nvSpPr>
              <p:cNvPr id="402" name="TextBox 401"/>
              <p:cNvSpPr txBox="1"/>
              <p:nvPr/>
            </p:nvSpPr>
            <p:spPr>
              <a:xfrm>
                <a:off x="6470676" y="2804076"/>
                <a:ext cx="2616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80000">
                  <a:spcBef>
                    <a:spcPts val="0"/>
                  </a:spcBef>
                  <a:buNone/>
                </a:pPr>
                <a:r>
                  <a:rPr lang="en-US" dirty="0" smtClean="0">
                    <a:latin typeface="+mn-lt"/>
                  </a:rPr>
                  <a:t>-</a:t>
                </a:r>
              </a:p>
            </p:txBody>
          </p:sp>
          <p:cxnSp>
            <p:nvCxnSpPr>
              <p:cNvPr id="548" name="Straight Connector 547"/>
              <p:cNvCxnSpPr/>
              <p:nvPr/>
            </p:nvCxnSpPr>
            <p:spPr>
              <a:xfrm rot="10800000">
                <a:off x="6689759" y="3282948"/>
                <a:ext cx="18256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2" name="Group 781"/>
            <p:cNvGrpSpPr/>
            <p:nvPr/>
          </p:nvGrpSpPr>
          <p:grpSpPr>
            <a:xfrm>
              <a:off x="6995826" y="2004993"/>
              <a:ext cx="1071127" cy="1679597"/>
              <a:chOff x="6995826" y="2260585"/>
              <a:chExt cx="1071127" cy="1679597"/>
            </a:xfrm>
          </p:grpSpPr>
          <p:grpSp>
            <p:nvGrpSpPr>
              <p:cNvPr id="719" name="Group 718"/>
              <p:cNvGrpSpPr/>
              <p:nvPr/>
            </p:nvGrpSpPr>
            <p:grpSpPr>
              <a:xfrm>
                <a:off x="7224311" y="2625714"/>
                <a:ext cx="547696" cy="1314468"/>
                <a:chOff x="6872319" y="2078018"/>
                <a:chExt cx="547696" cy="1314468"/>
              </a:xfrm>
            </p:grpSpPr>
            <p:cxnSp>
              <p:nvCxnSpPr>
                <p:cNvPr id="341" name="Straight Connector 340"/>
                <p:cNvCxnSpPr/>
                <p:nvPr/>
              </p:nvCxnSpPr>
              <p:spPr>
                <a:xfrm rot="5400000">
                  <a:off x="7054885" y="2260583"/>
                  <a:ext cx="219076" cy="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Connector 341"/>
                <p:cNvCxnSpPr/>
                <p:nvPr/>
              </p:nvCxnSpPr>
              <p:spPr>
                <a:xfrm rot="5400000" flipH="1" flipV="1">
                  <a:off x="7127911" y="2443147"/>
                  <a:ext cx="146054" cy="7303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Straight Connector 342"/>
                <p:cNvCxnSpPr/>
                <p:nvPr/>
              </p:nvCxnSpPr>
              <p:spPr>
                <a:xfrm rot="16200000" flipH="1">
                  <a:off x="7073139" y="3191663"/>
                  <a:ext cx="182567" cy="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Straight Connector 343"/>
                <p:cNvCxnSpPr/>
                <p:nvPr/>
              </p:nvCxnSpPr>
              <p:spPr>
                <a:xfrm rot="5400000" flipH="1" flipV="1">
                  <a:off x="7127911" y="2990841"/>
                  <a:ext cx="146054" cy="7302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Straight Connector 344"/>
                <p:cNvCxnSpPr/>
                <p:nvPr/>
              </p:nvCxnSpPr>
              <p:spPr>
                <a:xfrm rot="5400000" flipH="1" flipV="1">
                  <a:off x="6981860" y="2735253"/>
                  <a:ext cx="365129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3" name="Straight Connector 352"/>
                <p:cNvCxnSpPr/>
                <p:nvPr/>
              </p:nvCxnSpPr>
              <p:spPr>
                <a:xfrm rot="10800000" flipV="1">
                  <a:off x="7164426" y="2625713"/>
                  <a:ext cx="255589" cy="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Straight Connector 353"/>
                <p:cNvCxnSpPr/>
                <p:nvPr/>
              </p:nvCxnSpPr>
              <p:spPr>
                <a:xfrm rot="5400000" flipH="1" flipV="1">
                  <a:off x="7182680" y="2388379"/>
                  <a:ext cx="474669" cy="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7" name="Rectangle 356"/>
                <p:cNvSpPr/>
                <p:nvPr/>
              </p:nvSpPr>
              <p:spPr>
                <a:xfrm>
                  <a:off x="6981859" y="2078018"/>
                  <a:ext cx="365130" cy="1314468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713" name="Straight Connector 712"/>
                <p:cNvCxnSpPr/>
                <p:nvPr/>
              </p:nvCxnSpPr>
              <p:spPr>
                <a:xfrm rot="10800000">
                  <a:off x="6872319" y="3282948"/>
                  <a:ext cx="547694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8" name="Straight Connector 717"/>
                <p:cNvCxnSpPr/>
                <p:nvPr/>
              </p:nvCxnSpPr>
              <p:spPr>
                <a:xfrm rot="10800000">
                  <a:off x="6872319" y="2151045"/>
                  <a:ext cx="292104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77" name="TextBox 776"/>
              <p:cNvSpPr txBox="1"/>
              <p:nvPr/>
            </p:nvSpPr>
            <p:spPr>
              <a:xfrm>
                <a:off x="6995826" y="2260585"/>
                <a:ext cx="10711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80000">
                  <a:spcBef>
                    <a:spcPts val="0"/>
                  </a:spcBef>
                  <a:buNone/>
                </a:pPr>
                <a:r>
                  <a:rPr lang="en-US" sz="1400" dirty="0" smtClean="0">
                    <a:latin typeface="+mn-lt"/>
                  </a:rPr>
                  <a:t>Half Bridge</a:t>
                </a: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Power Conversion (Transmitter)</a:t>
            </a:r>
            <a:endParaRPr lang="en-US" dirty="0"/>
          </a:p>
        </p:txBody>
      </p:sp>
      <p:sp>
        <p:nvSpPr>
          <p:cNvPr id="213" name="Content Placeholder 2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Primary coil (Lp) + serial resonance capacitor (Cp)</a:t>
            </a:r>
          </a:p>
          <a:p>
            <a:r>
              <a:rPr lang="en-US" smtClean="0"/>
              <a:t>Inverter: e.g. half bridge</a:t>
            </a:r>
          </a:p>
          <a:p>
            <a:r>
              <a:rPr lang="en-US" smtClean="0"/>
              <a:t>Coil array implementation  </a:t>
            </a:r>
          </a:p>
          <a:p>
            <a:r>
              <a:rPr lang="en-US" smtClean="0"/>
              <a:t>Controlled by e.g. frequency or voltage</a:t>
            </a:r>
            <a:endParaRPr lang="en-US" dirty="0" smtClean="0"/>
          </a:p>
        </p:txBody>
      </p:sp>
      <p:sp>
        <p:nvSpPr>
          <p:cNvPr id="657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AFA7-BD1A-4DD2-BE4A-AE5B75DC407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88" name="Rectangle 787"/>
          <p:cNvSpPr/>
          <p:nvPr/>
        </p:nvSpPr>
        <p:spPr>
          <a:xfrm>
            <a:off x="4199516" y="3862395"/>
            <a:ext cx="4418073" cy="25559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dirty="0" smtClean="0">
                <a:solidFill>
                  <a:sysClr val="windowText" lastClr="000000"/>
                </a:solidFill>
              </a:rPr>
              <a:t>Power Conversion</a:t>
            </a:r>
          </a:p>
        </p:txBody>
      </p:sp>
      <p:grpSp>
        <p:nvGrpSpPr>
          <p:cNvPr id="774" name="Group 773"/>
          <p:cNvGrpSpPr/>
          <p:nvPr/>
        </p:nvGrpSpPr>
        <p:grpSpPr>
          <a:xfrm>
            <a:off x="6718914" y="4871407"/>
            <a:ext cx="1558482" cy="1168416"/>
            <a:chOff x="2746351" y="4693603"/>
            <a:chExt cx="1558482" cy="1168416"/>
          </a:xfrm>
        </p:grpSpPr>
        <p:grpSp>
          <p:nvGrpSpPr>
            <p:cNvPr id="480" name="Group 479"/>
            <p:cNvGrpSpPr/>
            <p:nvPr/>
          </p:nvGrpSpPr>
          <p:grpSpPr>
            <a:xfrm>
              <a:off x="3063382" y="5277809"/>
              <a:ext cx="255600" cy="432000"/>
              <a:chOff x="2759130" y="3392506"/>
              <a:chExt cx="314649" cy="547054"/>
            </a:xfrm>
          </p:grpSpPr>
          <p:sp>
            <p:nvSpPr>
              <p:cNvPr id="481" name="Arc 480"/>
              <p:cNvSpPr/>
              <p:nvPr/>
            </p:nvSpPr>
            <p:spPr>
              <a:xfrm flipH="1">
                <a:off x="2759130" y="3392506"/>
                <a:ext cx="314649" cy="180635"/>
              </a:xfrm>
              <a:prstGeom prst="arc">
                <a:avLst>
                  <a:gd name="adj1" fmla="val 16206069"/>
                  <a:gd name="adj2" fmla="val 5451143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2" name="Arc 481"/>
              <p:cNvSpPr/>
              <p:nvPr/>
            </p:nvSpPr>
            <p:spPr>
              <a:xfrm flipH="1">
                <a:off x="2759130" y="3575715"/>
                <a:ext cx="314649" cy="180635"/>
              </a:xfrm>
              <a:prstGeom prst="arc">
                <a:avLst>
                  <a:gd name="adj1" fmla="val 16206069"/>
                  <a:gd name="adj2" fmla="val 5451143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3" name="Arc 482"/>
              <p:cNvSpPr/>
              <p:nvPr/>
            </p:nvSpPr>
            <p:spPr>
              <a:xfrm flipH="1">
                <a:off x="2759130" y="3758925"/>
                <a:ext cx="314649" cy="180635"/>
              </a:xfrm>
              <a:prstGeom prst="arc">
                <a:avLst>
                  <a:gd name="adj1" fmla="val 16206069"/>
                  <a:gd name="adj2" fmla="val 5451143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86" name="Rectangle 485"/>
            <p:cNvSpPr/>
            <p:nvPr/>
          </p:nvSpPr>
          <p:spPr>
            <a:xfrm>
              <a:off x="3001940" y="4803140"/>
              <a:ext cx="1277955" cy="32861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400" dirty="0" smtClean="0">
                  <a:solidFill>
                    <a:sysClr val="windowText" lastClr="000000"/>
                  </a:solidFill>
                </a:rPr>
                <a:t>Multiplexer</a:t>
              </a:r>
            </a:p>
          </p:txBody>
        </p:sp>
        <p:grpSp>
          <p:nvGrpSpPr>
            <p:cNvPr id="567" name="Group 566"/>
            <p:cNvGrpSpPr/>
            <p:nvPr/>
          </p:nvGrpSpPr>
          <p:grpSpPr>
            <a:xfrm>
              <a:off x="3378645" y="5277811"/>
              <a:ext cx="255600" cy="432000"/>
              <a:chOff x="2759130" y="3392506"/>
              <a:chExt cx="314649" cy="547054"/>
            </a:xfrm>
          </p:grpSpPr>
          <p:sp>
            <p:nvSpPr>
              <p:cNvPr id="568" name="Arc 567"/>
              <p:cNvSpPr/>
              <p:nvPr/>
            </p:nvSpPr>
            <p:spPr>
              <a:xfrm flipH="1">
                <a:off x="2759130" y="3392506"/>
                <a:ext cx="314649" cy="180635"/>
              </a:xfrm>
              <a:prstGeom prst="arc">
                <a:avLst>
                  <a:gd name="adj1" fmla="val 16206069"/>
                  <a:gd name="adj2" fmla="val 5451143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9" name="Arc 568"/>
              <p:cNvSpPr/>
              <p:nvPr/>
            </p:nvSpPr>
            <p:spPr>
              <a:xfrm flipH="1">
                <a:off x="2759130" y="3575715"/>
                <a:ext cx="314649" cy="180635"/>
              </a:xfrm>
              <a:prstGeom prst="arc">
                <a:avLst>
                  <a:gd name="adj1" fmla="val 16206069"/>
                  <a:gd name="adj2" fmla="val 5451143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0" name="Arc 569"/>
              <p:cNvSpPr/>
              <p:nvPr/>
            </p:nvSpPr>
            <p:spPr>
              <a:xfrm flipH="1">
                <a:off x="2759130" y="3758925"/>
                <a:ext cx="314649" cy="180635"/>
              </a:xfrm>
              <a:prstGeom prst="arc">
                <a:avLst>
                  <a:gd name="adj1" fmla="val 16206069"/>
                  <a:gd name="adj2" fmla="val 5451143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3" name="Group 572"/>
            <p:cNvGrpSpPr/>
            <p:nvPr/>
          </p:nvGrpSpPr>
          <p:grpSpPr>
            <a:xfrm>
              <a:off x="4049233" y="5277809"/>
              <a:ext cx="255600" cy="432000"/>
              <a:chOff x="2759130" y="3392506"/>
              <a:chExt cx="314649" cy="547054"/>
            </a:xfrm>
          </p:grpSpPr>
          <p:sp>
            <p:nvSpPr>
              <p:cNvPr id="574" name="Arc 573"/>
              <p:cNvSpPr/>
              <p:nvPr/>
            </p:nvSpPr>
            <p:spPr>
              <a:xfrm flipH="1">
                <a:off x="2759130" y="3392506"/>
                <a:ext cx="314649" cy="180635"/>
              </a:xfrm>
              <a:prstGeom prst="arc">
                <a:avLst>
                  <a:gd name="adj1" fmla="val 16206069"/>
                  <a:gd name="adj2" fmla="val 5451143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5" name="Arc 574"/>
              <p:cNvSpPr/>
              <p:nvPr/>
            </p:nvSpPr>
            <p:spPr>
              <a:xfrm flipH="1">
                <a:off x="2759130" y="3575715"/>
                <a:ext cx="314649" cy="180635"/>
              </a:xfrm>
              <a:prstGeom prst="arc">
                <a:avLst>
                  <a:gd name="adj1" fmla="val 16206069"/>
                  <a:gd name="adj2" fmla="val 5451143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6" name="Arc 575"/>
              <p:cNvSpPr/>
              <p:nvPr/>
            </p:nvSpPr>
            <p:spPr>
              <a:xfrm flipH="1">
                <a:off x="2759130" y="3758925"/>
                <a:ext cx="314649" cy="180635"/>
              </a:xfrm>
              <a:prstGeom prst="arc">
                <a:avLst>
                  <a:gd name="adj1" fmla="val 16206069"/>
                  <a:gd name="adj2" fmla="val 5451143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4" name="Straight Connector 483"/>
            <p:cNvCxnSpPr/>
            <p:nvPr/>
          </p:nvCxnSpPr>
          <p:spPr>
            <a:xfrm rot="16200000" flipV="1">
              <a:off x="3111479" y="5204782"/>
              <a:ext cx="146051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1" name="Straight Connector 570"/>
            <p:cNvCxnSpPr/>
            <p:nvPr/>
          </p:nvCxnSpPr>
          <p:spPr>
            <a:xfrm rot="16200000" flipV="1">
              <a:off x="3426742" y="5204783"/>
              <a:ext cx="146051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7" name="Straight Connector 576"/>
            <p:cNvCxnSpPr/>
            <p:nvPr/>
          </p:nvCxnSpPr>
          <p:spPr>
            <a:xfrm rot="16200000" flipV="1">
              <a:off x="4097330" y="5204782"/>
              <a:ext cx="146051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Straight Connector 484"/>
            <p:cNvCxnSpPr/>
            <p:nvPr/>
          </p:nvCxnSpPr>
          <p:spPr>
            <a:xfrm rot="16200000" flipV="1">
              <a:off x="3111481" y="5788991"/>
              <a:ext cx="146051" cy="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2" name="Straight Connector 571"/>
            <p:cNvCxnSpPr/>
            <p:nvPr/>
          </p:nvCxnSpPr>
          <p:spPr>
            <a:xfrm rot="16200000" flipV="1">
              <a:off x="3426744" y="5788992"/>
              <a:ext cx="146051" cy="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8" name="Straight Connector 577"/>
            <p:cNvCxnSpPr/>
            <p:nvPr/>
          </p:nvCxnSpPr>
          <p:spPr>
            <a:xfrm rot="16200000" flipV="1">
              <a:off x="4097332" y="5788991"/>
              <a:ext cx="146051" cy="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9" name="Straight Connector 578"/>
            <p:cNvCxnSpPr/>
            <p:nvPr/>
          </p:nvCxnSpPr>
          <p:spPr>
            <a:xfrm rot="10800000">
              <a:off x="3184506" y="5862018"/>
              <a:ext cx="98585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5" name="Straight Connector 604"/>
            <p:cNvCxnSpPr/>
            <p:nvPr/>
          </p:nvCxnSpPr>
          <p:spPr>
            <a:xfrm rot="10800000">
              <a:off x="2746351" y="4695379"/>
              <a:ext cx="91282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0" name="Straight Connector 629"/>
            <p:cNvCxnSpPr/>
            <p:nvPr/>
          </p:nvCxnSpPr>
          <p:spPr>
            <a:xfrm rot="5400000" flipH="1" flipV="1">
              <a:off x="3604404" y="4748374"/>
              <a:ext cx="10954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2" name="TextBox 651"/>
            <p:cNvSpPr txBox="1"/>
            <p:nvPr/>
          </p:nvSpPr>
          <p:spPr>
            <a:xfrm flipH="1">
              <a:off x="3586148" y="5241298"/>
              <a:ext cx="414779" cy="36933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dirty="0" err="1" smtClean="0">
                  <a:latin typeface="+mn-lt"/>
                </a:rPr>
                <a:t>L</a:t>
              </a:r>
              <a:r>
                <a:rPr lang="en-US" baseline="-25000" dirty="0" err="1" smtClean="0">
                  <a:latin typeface="+mn-lt"/>
                </a:rPr>
                <a:t>p</a:t>
              </a:r>
              <a:endParaRPr lang="en-US" baseline="-25000" dirty="0" smtClean="0">
                <a:latin typeface="+mn-lt"/>
              </a:endParaRPr>
            </a:p>
          </p:txBody>
        </p:sp>
      </p:grpSp>
      <p:grpSp>
        <p:nvGrpSpPr>
          <p:cNvPr id="804" name="Group 803"/>
          <p:cNvGrpSpPr/>
          <p:nvPr/>
        </p:nvGrpSpPr>
        <p:grpSpPr>
          <a:xfrm>
            <a:off x="4758788" y="4798380"/>
            <a:ext cx="1058877" cy="1314468"/>
            <a:chOff x="1078328" y="4912680"/>
            <a:chExt cx="1058877" cy="1314468"/>
          </a:xfrm>
        </p:grpSpPr>
        <p:cxnSp>
          <p:nvCxnSpPr>
            <p:cNvPr id="414" name="Straight Connector 413"/>
            <p:cNvCxnSpPr/>
            <p:nvPr/>
          </p:nvCxnSpPr>
          <p:spPr>
            <a:xfrm rot="5400000">
              <a:off x="1773992" y="5090342"/>
              <a:ext cx="18256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/>
          </p:nvCxnSpPr>
          <p:spPr>
            <a:xfrm rot="5400000" flipH="1" flipV="1">
              <a:off x="1831739" y="5277809"/>
              <a:ext cx="146054" cy="7303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/>
            <p:nvPr/>
          </p:nvCxnSpPr>
          <p:spPr>
            <a:xfrm rot="16200000" flipH="1">
              <a:off x="1755736" y="6043647"/>
              <a:ext cx="21908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/>
            <p:nvPr/>
          </p:nvCxnSpPr>
          <p:spPr>
            <a:xfrm rot="5400000" flipH="1" flipV="1">
              <a:off x="1831739" y="5825503"/>
              <a:ext cx="146054" cy="730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/>
            <p:nvPr/>
          </p:nvCxnSpPr>
          <p:spPr>
            <a:xfrm rot="5400000" flipH="1" flipV="1">
              <a:off x="1685688" y="5569915"/>
              <a:ext cx="36512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Straight Connector 420"/>
            <p:cNvCxnSpPr/>
            <p:nvPr/>
          </p:nvCxnSpPr>
          <p:spPr>
            <a:xfrm rot="10800000">
              <a:off x="1868250" y="5460375"/>
              <a:ext cx="255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2" name="Group 801"/>
            <p:cNvGrpSpPr/>
            <p:nvPr/>
          </p:nvGrpSpPr>
          <p:grpSpPr>
            <a:xfrm>
              <a:off x="1078328" y="4912680"/>
              <a:ext cx="972489" cy="1314468"/>
              <a:chOff x="1078328" y="4912680"/>
              <a:chExt cx="972489" cy="1314468"/>
            </a:xfrm>
          </p:grpSpPr>
          <p:sp>
            <p:nvSpPr>
              <p:cNvPr id="424" name="Rectangle 423"/>
              <p:cNvSpPr/>
              <p:nvPr/>
            </p:nvSpPr>
            <p:spPr>
              <a:xfrm>
                <a:off x="1699049" y="4912680"/>
                <a:ext cx="351768" cy="13144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785" name="Group 784"/>
              <p:cNvGrpSpPr/>
              <p:nvPr/>
            </p:nvGrpSpPr>
            <p:grpSpPr>
              <a:xfrm>
                <a:off x="1078328" y="4999058"/>
                <a:ext cx="547695" cy="1168417"/>
                <a:chOff x="1078328" y="4816493"/>
                <a:chExt cx="547695" cy="1168417"/>
              </a:xfrm>
            </p:grpSpPr>
            <p:cxnSp>
              <p:nvCxnSpPr>
                <p:cNvPr id="423" name="Straight Connector 422"/>
                <p:cNvCxnSpPr/>
                <p:nvPr/>
              </p:nvCxnSpPr>
              <p:spPr>
                <a:xfrm rot="10800000" flipV="1">
                  <a:off x="1333919" y="4816493"/>
                  <a:ext cx="292104" cy="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7" name="Straight Connector 436"/>
                <p:cNvCxnSpPr/>
                <p:nvPr/>
              </p:nvCxnSpPr>
              <p:spPr>
                <a:xfrm rot="16200000" flipH="1">
                  <a:off x="749712" y="5400700"/>
                  <a:ext cx="1168415" cy="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8" name="Oval 437"/>
                <p:cNvSpPr/>
                <p:nvPr/>
              </p:nvSpPr>
              <p:spPr>
                <a:xfrm>
                  <a:off x="1151354" y="5254648"/>
                  <a:ext cx="328617" cy="32861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 defTabSz="180000">
                    <a:spcBef>
                      <a:spcPts val="0"/>
                    </a:spcBef>
                    <a:buNone/>
                  </a:pPr>
                  <a:endParaRPr lang="en-US" dirty="0" smtClea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39" name="TextBox 438"/>
                <p:cNvSpPr txBox="1"/>
                <p:nvPr/>
              </p:nvSpPr>
              <p:spPr>
                <a:xfrm>
                  <a:off x="1078328" y="4999059"/>
                  <a:ext cx="31931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180000">
                    <a:spcBef>
                      <a:spcPts val="0"/>
                    </a:spcBef>
                    <a:buNone/>
                  </a:pPr>
                  <a:r>
                    <a:rPr lang="en-US" dirty="0" smtClean="0">
                      <a:latin typeface="+mn-lt"/>
                    </a:rPr>
                    <a:t>+</a:t>
                  </a:r>
                </a:p>
              </p:txBody>
            </p:sp>
            <p:sp>
              <p:nvSpPr>
                <p:cNvPr id="440" name="TextBox 439"/>
                <p:cNvSpPr txBox="1"/>
                <p:nvPr/>
              </p:nvSpPr>
              <p:spPr>
                <a:xfrm>
                  <a:off x="1114841" y="5469521"/>
                  <a:ext cx="26161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180000">
                    <a:spcBef>
                      <a:spcPts val="0"/>
                    </a:spcBef>
                    <a:buNone/>
                  </a:pPr>
                  <a:r>
                    <a:rPr lang="en-US" dirty="0" smtClean="0">
                      <a:latin typeface="+mn-lt"/>
                    </a:rPr>
                    <a:t>-</a:t>
                  </a:r>
                </a:p>
              </p:txBody>
            </p:sp>
            <p:cxnSp>
              <p:nvCxnSpPr>
                <p:cNvPr id="672" name="Straight Connector 671"/>
                <p:cNvCxnSpPr/>
                <p:nvPr/>
              </p:nvCxnSpPr>
              <p:spPr>
                <a:xfrm rot="10800000">
                  <a:off x="1333921" y="5984910"/>
                  <a:ext cx="29210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751" name="Straight Connector 750"/>
            <p:cNvCxnSpPr/>
            <p:nvPr/>
          </p:nvCxnSpPr>
          <p:spPr>
            <a:xfrm rot="10800000" flipV="1">
              <a:off x="1626026" y="4999059"/>
              <a:ext cx="244013" cy="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2" name="Straight Connector 751"/>
            <p:cNvCxnSpPr/>
            <p:nvPr/>
          </p:nvCxnSpPr>
          <p:spPr>
            <a:xfrm rot="10800000" flipV="1">
              <a:off x="1626025" y="6167475"/>
              <a:ext cx="511180" cy="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3" name="Group 772"/>
          <p:cNvGrpSpPr/>
          <p:nvPr/>
        </p:nvGrpSpPr>
        <p:grpSpPr>
          <a:xfrm>
            <a:off x="4320632" y="4884759"/>
            <a:ext cx="3213144" cy="1350983"/>
            <a:chOff x="482544" y="4706955"/>
            <a:chExt cx="3213144" cy="1350983"/>
          </a:xfrm>
        </p:grpSpPr>
        <p:cxnSp>
          <p:nvCxnSpPr>
            <p:cNvPr id="582" name="Straight Connector 581"/>
            <p:cNvCxnSpPr/>
            <p:nvPr/>
          </p:nvCxnSpPr>
          <p:spPr>
            <a:xfrm rot="16200000" flipV="1">
              <a:off x="628595" y="5400701"/>
              <a:ext cx="219079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3" name="Straight Connector 582"/>
            <p:cNvCxnSpPr/>
            <p:nvPr/>
          </p:nvCxnSpPr>
          <p:spPr>
            <a:xfrm rot="10800000">
              <a:off x="628595" y="5510238"/>
              <a:ext cx="2190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4" name="Straight Connector 583"/>
            <p:cNvCxnSpPr/>
            <p:nvPr/>
          </p:nvCxnSpPr>
          <p:spPr>
            <a:xfrm rot="10800000">
              <a:off x="628595" y="5583264"/>
              <a:ext cx="2190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5" name="Straight Connector 584"/>
            <p:cNvCxnSpPr/>
            <p:nvPr/>
          </p:nvCxnSpPr>
          <p:spPr>
            <a:xfrm rot="5400000" flipH="1" flipV="1">
              <a:off x="592083" y="5729320"/>
              <a:ext cx="292103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1" name="Straight Connector 610"/>
            <p:cNvCxnSpPr/>
            <p:nvPr/>
          </p:nvCxnSpPr>
          <p:spPr>
            <a:xfrm rot="16200000" flipV="1">
              <a:off x="573826" y="4871263"/>
              <a:ext cx="328618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2" name="Straight Connector 611"/>
            <p:cNvCxnSpPr/>
            <p:nvPr/>
          </p:nvCxnSpPr>
          <p:spPr>
            <a:xfrm rot="10800000">
              <a:off x="628595" y="5035569"/>
              <a:ext cx="2190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3" name="Straight Connector 612"/>
            <p:cNvCxnSpPr/>
            <p:nvPr/>
          </p:nvCxnSpPr>
          <p:spPr>
            <a:xfrm rot="10800000">
              <a:off x="628595" y="5108595"/>
              <a:ext cx="2190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4" name="Straight Connector 613"/>
            <p:cNvCxnSpPr/>
            <p:nvPr/>
          </p:nvCxnSpPr>
          <p:spPr>
            <a:xfrm rot="5400000" flipH="1" flipV="1">
              <a:off x="646852" y="5199880"/>
              <a:ext cx="182565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2" name="Straight Connector 641"/>
            <p:cNvCxnSpPr/>
            <p:nvPr/>
          </p:nvCxnSpPr>
          <p:spPr>
            <a:xfrm rot="10800000">
              <a:off x="482544" y="5327676"/>
              <a:ext cx="25559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4" name="Straight Connector 643"/>
            <p:cNvCxnSpPr/>
            <p:nvPr/>
          </p:nvCxnSpPr>
          <p:spPr>
            <a:xfrm rot="5400000" flipH="1" flipV="1">
              <a:off x="117418" y="5692808"/>
              <a:ext cx="730257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6" name="Straight Connector 645"/>
            <p:cNvCxnSpPr/>
            <p:nvPr/>
          </p:nvCxnSpPr>
          <p:spPr>
            <a:xfrm rot="10800000" flipV="1">
              <a:off x="482548" y="6057936"/>
              <a:ext cx="321314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8" name="Straight Connector 647"/>
            <p:cNvCxnSpPr/>
            <p:nvPr/>
          </p:nvCxnSpPr>
          <p:spPr>
            <a:xfrm rot="5400000" flipH="1" flipV="1">
              <a:off x="3604404" y="5953303"/>
              <a:ext cx="18256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8" name="Straight Connector 757"/>
            <p:cNvCxnSpPr/>
            <p:nvPr/>
          </p:nvCxnSpPr>
          <p:spPr>
            <a:xfrm rot="10800000">
              <a:off x="738137" y="4706955"/>
              <a:ext cx="438154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3" name="Straight Connector 762"/>
            <p:cNvCxnSpPr/>
            <p:nvPr/>
          </p:nvCxnSpPr>
          <p:spPr>
            <a:xfrm rot="10800000">
              <a:off x="738136" y="5875371"/>
              <a:ext cx="47466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3" name="Group 802"/>
          <p:cNvGrpSpPr/>
          <p:nvPr/>
        </p:nvGrpSpPr>
        <p:grpSpPr>
          <a:xfrm>
            <a:off x="5477472" y="4337064"/>
            <a:ext cx="1845377" cy="1789137"/>
            <a:chOff x="1797012" y="4451364"/>
            <a:chExt cx="1845377" cy="1789137"/>
          </a:xfrm>
        </p:grpSpPr>
        <p:cxnSp>
          <p:nvCxnSpPr>
            <p:cNvPr id="449" name="Straight Connector 448"/>
            <p:cNvCxnSpPr/>
            <p:nvPr/>
          </p:nvCxnSpPr>
          <p:spPr>
            <a:xfrm rot="10800000">
              <a:off x="2928916" y="5533401"/>
              <a:ext cx="2190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Straight Connector 449"/>
            <p:cNvCxnSpPr/>
            <p:nvPr/>
          </p:nvCxnSpPr>
          <p:spPr>
            <a:xfrm rot="10800000">
              <a:off x="2928916" y="5606427"/>
              <a:ext cx="2190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5" name="Group 774"/>
            <p:cNvGrpSpPr/>
            <p:nvPr/>
          </p:nvGrpSpPr>
          <p:grpSpPr>
            <a:xfrm>
              <a:off x="2112266" y="4864576"/>
              <a:ext cx="999214" cy="1302901"/>
              <a:chOff x="1954638" y="4572472"/>
              <a:chExt cx="999214" cy="1302901"/>
            </a:xfrm>
          </p:grpSpPr>
          <p:cxnSp>
            <p:nvCxnSpPr>
              <p:cNvPr id="419" name="Straight Connector 418"/>
              <p:cNvCxnSpPr/>
              <p:nvPr/>
            </p:nvCxnSpPr>
            <p:spPr>
              <a:xfrm rot="10800000" flipV="1">
                <a:off x="1979582" y="5875371"/>
                <a:ext cx="901244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/>
              <p:nvPr/>
            </p:nvCxnSpPr>
            <p:spPr>
              <a:xfrm rot="5400000" flipH="1" flipV="1">
                <a:off x="1728879" y="4930937"/>
                <a:ext cx="474669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Straight Connector 447"/>
              <p:cNvCxnSpPr/>
              <p:nvPr/>
            </p:nvCxnSpPr>
            <p:spPr>
              <a:xfrm rot="5400000" flipH="1" flipV="1">
                <a:off x="2606979" y="4967451"/>
                <a:ext cx="547697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/>
              <p:nvPr/>
            </p:nvCxnSpPr>
            <p:spPr>
              <a:xfrm rot="5400000" flipH="1" flipV="1">
                <a:off x="2606980" y="5588171"/>
                <a:ext cx="547694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8" name="Group 467"/>
              <p:cNvGrpSpPr/>
              <p:nvPr/>
            </p:nvGrpSpPr>
            <p:grpSpPr>
              <a:xfrm rot="5400000">
                <a:off x="2366034" y="4484273"/>
                <a:ext cx="255605" cy="432003"/>
                <a:chOff x="2773362" y="3245990"/>
                <a:chExt cx="314654" cy="547057"/>
              </a:xfrm>
            </p:grpSpPr>
            <p:sp>
              <p:nvSpPr>
                <p:cNvPr id="469" name="Arc 468"/>
                <p:cNvSpPr/>
                <p:nvPr/>
              </p:nvSpPr>
              <p:spPr>
                <a:xfrm flipH="1">
                  <a:off x="2773368" y="3245990"/>
                  <a:ext cx="314648" cy="180635"/>
                </a:xfrm>
                <a:prstGeom prst="arc">
                  <a:avLst>
                    <a:gd name="adj1" fmla="val 16206069"/>
                    <a:gd name="adj2" fmla="val 5451143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0" name="Arc 469"/>
                <p:cNvSpPr/>
                <p:nvPr/>
              </p:nvSpPr>
              <p:spPr>
                <a:xfrm flipH="1">
                  <a:off x="2773366" y="3429200"/>
                  <a:ext cx="314648" cy="180635"/>
                </a:xfrm>
                <a:prstGeom prst="arc">
                  <a:avLst>
                    <a:gd name="adj1" fmla="val 16206069"/>
                    <a:gd name="adj2" fmla="val 5451143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1" name="Arc 470"/>
                <p:cNvSpPr/>
                <p:nvPr/>
              </p:nvSpPr>
              <p:spPr>
                <a:xfrm flipH="1">
                  <a:off x="2773362" y="3612412"/>
                  <a:ext cx="314647" cy="180635"/>
                </a:xfrm>
                <a:prstGeom prst="arc">
                  <a:avLst>
                    <a:gd name="adj1" fmla="val 16206069"/>
                    <a:gd name="adj2" fmla="val 5451143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472" name="Straight Connector 471"/>
              <p:cNvCxnSpPr/>
              <p:nvPr/>
            </p:nvCxnSpPr>
            <p:spPr>
              <a:xfrm flipV="1">
                <a:off x="2698261" y="4693603"/>
                <a:ext cx="182565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3" name="Straight Connector 472"/>
              <p:cNvCxnSpPr/>
              <p:nvPr/>
            </p:nvCxnSpPr>
            <p:spPr>
              <a:xfrm>
                <a:off x="1954638" y="4693592"/>
                <a:ext cx="32861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8" name="TextBox 477"/>
              <p:cNvSpPr txBox="1"/>
              <p:nvPr/>
            </p:nvSpPr>
            <p:spPr>
              <a:xfrm flipH="1">
                <a:off x="2223592" y="4743468"/>
                <a:ext cx="511182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180000">
                  <a:spcBef>
                    <a:spcPts val="0"/>
                  </a:spcBef>
                  <a:buNone/>
                </a:pPr>
                <a:r>
                  <a:rPr lang="en-US" dirty="0" smtClean="0">
                    <a:latin typeface="+mn-lt"/>
                  </a:rPr>
                  <a:t>L</a:t>
                </a:r>
                <a:r>
                  <a:rPr lang="en-US" baseline="-25000" dirty="0" smtClean="0">
                    <a:latin typeface="+mn-lt"/>
                  </a:rPr>
                  <a:t>m</a:t>
                </a:r>
              </a:p>
            </p:txBody>
          </p:sp>
          <p:sp>
            <p:nvSpPr>
              <p:cNvPr id="651" name="TextBox 650"/>
              <p:cNvSpPr txBox="1"/>
              <p:nvPr/>
            </p:nvSpPr>
            <p:spPr>
              <a:xfrm flipH="1">
                <a:off x="2442670" y="5145111"/>
                <a:ext cx="511182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180000">
                  <a:spcBef>
                    <a:spcPts val="0"/>
                  </a:spcBef>
                  <a:buNone/>
                </a:pPr>
                <a:r>
                  <a:rPr lang="en-US" dirty="0" smtClean="0">
                    <a:latin typeface="+mn-lt"/>
                  </a:rPr>
                  <a:t>C</a:t>
                </a:r>
                <a:r>
                  <a:rPr lang="en-US" baseline="-25000" dirty="0" smtClean="0">
                    <a:latin typeface="+mn-lt"/>
                  </a:rPr>
                  <a:t>m</a:t>
                </a:r>
              </a:p>
            </p:txBody>
          </p:sp>
        </p:grpSp>
        <p:sp>
          <p:nvSpPr>
            <p:cNvPr id="778" name="TextBox 777"/>
            <p:cNvSpPr txBox="1"/>
            <p:nvPr/>
          </p:nvSpPr>
          <p:spPr>
            <a:xfrm>
              <a:off x="1797012" y="4451364"/>
              <a:ext cx="18453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Impedance Matching</a:t>
              </a:r>
            </a:p>
          </p:txBody>
        </p:sp>
        <p:sp>
          <p:nvSpPr>
            <p:cNvPr id="779" name="Rectangle 778"/>
            <p:cNvSpPr/>
            <p:nvPr/>
          </p:nvSpPr>
          <p:spPr>
            <a:xfrm>
              <a:off x="2271681" y="4779981"/>
              <a:ext cx="949338" cy="14605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445" name="Straight Arrow Connector 444"/>
          <p:cNvCxnSpPr/>
          <p:nvPr/>
        </p:nvCxnSpPr>
        <p:spPr>
          <a:xfrm rot="10800000" flipH="1">
            <a:off x="4800430" y="5268636"/>
            <a:ext cx="438155" cy="3995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7" name="Group 736"/>
          <p:cNvGrpSpPr/>
          <p:nvPr/>
        </p:nvGrpSpPr>
        <p:grpSpPr>
          <a:xfrm>
            <a:off x="388620" y="4863904"/>
            <a:ext cx="1477987" cy="416755"/>
            <a:chOff x="2308781" y="3641146"/>
            <a:chExt cx="1055077" cy="307777"/>
          </a:xfrm>
        </p:grpSpPr>
        <p:cxnSp>
          <p:nvCxnSpPr>
            <p:cNvPr id="679" name="Straight Arrow Connector 678"/>
            <p:cNvCxnSpPr/>
            <p:nvPr/>
          </p:nvCxnSpPr>
          <p:spPr>
            <a:xfrm>
              <a:off x="2427960" y="3875785"/>
              <a:ext cx="912282" cy="1173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1" name="TextBox 680"/>
            <p:cNvSpPr txBox="1"/>
            <p:nvPr/>
          </p:nvSpPr>
          <p:spPr>
            <a:xfrm>
              <a:off x="2308781" y="3641146"/>
              <a:ext cx="10550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Freq</a:t>
              </a:r>
            </a:p>
          </p:txBody>
        </p:sp>
      </p:grpSp>
      <p:cxnSp>
        <p:nvCxnSpPr>
          <p:cNvPr id="174" name="Straight Arrow Connector 173"/>
          <p:cNvCxnSpPr/>
          <p:nvPr/>
        </p:nvCxnSpPr>
        <p:spPr>
          <a:xfrm rot="10800000" flipH="1">
            <a:off x="1285830" y="5473728"/>
            <a:ext cx="438155" cy="3995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8" name="Group 177"/>
          <p:cNvGrpSpPr/>
          <p:nvPr/>
        </p:nvGrpSpPr>
        <p:grpSpPr>
          <a:xfrm>
            <a:off x="3600450" y="4844854"/>
            <a:ext cx="2041867" cy="458666"/>
            <a:chOff x="2314687" y="3687165"/>
            <a:chExt cx="1055077" cy="307777"/>
          </a:xfrm>
        </p:grpSpPr>
        <p:cxnSp>
          <p:nvCxnSpPr>
            <p:cNvPr id="179" name="Straight Arrow Connector 178"/>
            <p:cNvCxnSpPr/>
            <p:nvPr/>
          </p:nvCxnSpPr>
          <p:spPr>
            <a:xfrm>
              <a:off x="2454736" y="3862613"/>
              <a:ext cx="787214" cy="194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TextBox 179"/>
            <p:cNvSpPr txBox="1"/>
            <p:nvPr/>
          </p:nvSpPr>
          <p:spPr>
            <a:xfrm>
              <a:off x="2314687" y="3687165"/>
              <a:ext cx="10550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Freq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982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3" grpId="0" animBg="1"/>
      <p:bldP spid="213" grpId="0" build="p"/>
      <p:bldP spid="7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3841740" y="4487877"/>
            <a:ext cx="4418073" cy="2008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dirty="0" smtClean="0">
                <a:solidFill>
                  <a:sysClr val="windowText" lastClr="000000"/>
                </a:solidFill>
              </a:rPr>
              <a:t>Power Pickup Unit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Pick Up (Receiver)</a:t>
            </a:r>
            <a:endParaRPr lang="en-US" dirty="0"/>
          </a:p>
        </p:txBody>
      </p:sp>
      <p:sp>
        <p:nvSpPr>
          <p:cNvPr id="194" name="Content Placeholder 21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850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Secondary coil (Ls)</a:t>
            </a:r>
          </a:p>
          <a:p>
            <a:r>
              <a:rPr lang="en-US" dirty="0" smtClean="0"/>
              <a:t>Serial resonance capacitor (Cs) for efficient power transfer</a:t>
            </a:r>
          </a:p>
          <a:p>
            <a:r>
              <a:rPr lang="en-US" dirty="0" smtClean="0"/>
              <a:t>Parallel resonance capacitor (Cd) for detection purposes</a:t>
            </a:r>
          </a:p>
          <a:p>
            <a:r>
              <a:rPr lang="en-US" dirty="0" smtClean="0"/>
              <a:t>Rectifier: full bridge (diode, or switched) + capacitor</a:t>
            </a:r>
          </a:p>
          <a:p>
            <a:r>
              <a:rPr lang="en-US" dirty="0" smtClean="0"/>
              <a:t>Output switch for (dis-)connecting the load</a:t>
            </a:r>
            <a:endParaRPr lang="en-US" dirty="0" smtClean="0"/>
          </a:p>
        </p:txBody>
      </p:sp>
      <p:sp>
        <p:nvSpPr>
          <p:cNvPr id="9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AFA7-BD1A-4DD2-BE4A-AE5B75DC407D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93" name="Group 92"/>
          <p:cNvGrpSpPr/>
          <p:nvPr/>
        </p:nvGrpSpPr>
        <p:grpSpPr>
          <a:xfrm>
            <a:off x="4220838" y="4962545"/>
            <a:ext cx="844688" cy="1168417"/>
            <a:chOff x="898155" y="5072084"/>
            <a:chExt cx="844688" cy="1168417"/>
          </a:xfrm>
        </p:grpSpPr>
        <p:grpSp>
          <p:nvGrpSpPr>
            <p:cNvPr id="6" name="Group 116"/>
            <p:cNvGrpSpPr/>
            <p:nvPr/>
          </p:nvGrpSpPr>
          <p:grpSpPr>
            <a:xfrm>
              <a:off x="898155" y="5400702"/>
              <a:ext cx="314649" cy="547054"/>
              <a:chOff x="3921675" y="3407243"/>
              <a:chExt cx="314649" cy="547054"/>
            </a:xfrm>
          </p:grpSpPr>
          <p:sp>
            <p:nvSpPr>
              <p:cNvPr id="7" name="Arc 6"/>
              <p:cNvSpPr/>
              <p:nvPr/>
            </p:nvSpPr>
            <p:spPr>
              <a:xfrm>
                <a:off x="3921675" y="3407243"/>
                <a:ext cx="314649" cy="180635"/>
              </a:xfrm>
              <a:prstGeom prst="arc">
                <a:avLst>
                  <a:gd name="adj1" fmla="val 16206069"/>
                  <a:gd name="adj2" fmla="val 5451143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Arc 7"/>
              <p:cNvSpPr/>
              <p:nvPr/>
            </p:nvSpPr>
            <p:spPr>
              <a:xfrm>
                <a:off x="3921675" y="3590452"/>
                <a:ext cx="314649" cy="180635"/>
              </a:xfrm>
              <a:prstGeom prst="arc">
                <a:avLst>
                  <a:gd name="adj1" fmla="val 16206069"/>
                  <a:gd name="adj2" fmla="val 5451143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Arc 8"/>
              <p:cNvSpPr/>
              <p:nvPr/>
            </p:nvSpPr>
            <p:spPr>
              <a:xfrm>
                <a:off x="3921675" y="3773662"/>
                <a:ext cx="314649" cy="180635"/>
              </a:xfrm>
              <a:prstGeom prst="arc">
                <a:avLst>
                  <a:gd name="adj1" fmla="val 16206069"/>
                  <a:gd name="adj2" fmla="val 5451143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 rot="5400000" flipH="1" flipV="1">
              <a:off x="902443" y="5236393"/>
              <a:ext cx="32861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920700" y="6094449"/>
              <a:ext cx="2921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176291" y="5473728"/>
              <a:ext cx="566552" cy="492443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dirty="0" smtClean="0">
                  <a:latin typeface="+mn-lt"/>
                </a:rPr>
                <a:t>L</a:t>
              </a:r>
              <a:r>
                <a:rPr lang="en-US" baseline="-25000" dirty="0" smtClean="0">
                  <a:latin typeface="+mn-lt"/>
                </a:rPr>
                <a:t>s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4389436" y="4633929"/>
            <a:ext cx="793451" cy="1497033"/>
            <a:chOff x="1066753" y="4743468"/>
            <a:chExt cx="793451" cy="1497033"/>
          </a:xfrm>
        </p:grpSpPr>
        <p:cxnSp>
          <p:nvCxnSpPr>
            <p:cNvPr id="11" name="Straight Connector 10"/>
            <p:cNvCxnSpPr/>
            <p:nvPr/>
          </p:nvCxnSpPr>
          <p:spPr>
            <a:xfrm rot="10800000">
              <a:off x="1066753" y="5072085"/>
              <a:ext cx="32861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 flipH="1" flipV="1">
              <a:off x="1285570" y="5071823"/>
              <a:ext cx="219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1358596" y="5071823"/>
              <a:ext cx="2196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468395" y="5072085"/>
              <a:ext cx="36513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0800000" flipV="1">
              <a:off x="1066753" y="6240500"/>
              <a:ext cx="766773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31882" y="4743468"/>
              <a:ext cx="428322" cy="36933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dirty="0" smtClean="0">
                  <a:latin typeface="+mn-lt"/>
                </a:rPr>
                <a:t>C</a:t>
              </a:r>
              <a:r>
                <a:rPr lang="en-US" baseline="-25000" dirty="0" smtClean="0">
                  <a:latin typeface="+mn-lt"/>
                </a:rPr>
                <a:t>s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5046670" y="4962545"/>
            <a:ext cx="985850" cy="1168417"/>
            <a:chOff x="1723987" y="5072084"/>
            <a:chExt cx="985850" cy="1168417"/>
          </a:xfrm>
        </p:grpSpPr>
        <p:sp>
          <p:nvSpPr>
            <p:cNvPr id="21" name="TextBox 20"/>
            <p:cNvSpPr txBox="1"/>
            <p:nvPr/>
          </p:nvSpPr>
          <p:spPr>
            <a:xfrm>
              <a:off x="1797012" y="5181624"/>
              <a:ext cx="634111" cy="492443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dirty="0" err="1" smtClean="0">
                  <a:latin typeface="+mn-lt"/>
                </a:rPr>
                <a:t>C</a:t>
              </a:r>
              <a:r>
                <a:rPr lang="en-US" baseline="-25000" dirty="0" err="1" smtClean="0">
                  <a:latin typeface="+mn-lt"/>
                </a:rPr>
                <a:t>d</a:t>
              </a:r>
              <a:endParaRPr lang="en-US" baseline="-25000" dirty="0" smtClean="0">
                <a:latin typeface="+mn-lt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5400000" flipH="1" flipV="1">
              <a:off x="1559678" y="5345932"/>
              <a:ext cx="54769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1723987" y="5619778"/>
              <a:ext cx="2190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1723987" y="5692804"/>
              <a:ext cx="2190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1559679" y="5966652"/>
              <a:ext cx="547694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1833525" y="5072085"/>
              <a:ext cx="8763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1833525" y="6240501"/>
              <a:ext cx="8763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6034338" y="4889520"/>
            <a:ext cx="1677780" cy="1314468"/>
            <a:chOff x="2711655" y="4999059"/>
            <a:chExt cx="1677780" cy="1314468"/>
          </a:xfrm>
        </p:grpSpPr>
        <p:sp>
          <p:nvSpPr>
            <p:cNvPr id="50" name="TextBox 49"/>
            <p:cNvSpPr txBox="1"/>
            <p:nvPr/>
          </p:nvSpPr>
          <p:spPr>
            <a:xfrm>
              <a:off x="3660993" y="5291163"/>
              <a:ext cx="351378" cy="36933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dirty="0" smtClean="0">
                  <a:latin typeface="+mn-lt"/>
                </a:rPr>
                <a:t>C</a:t>
              </a:r>
              <a:endParaRPr lang="en-US" baseline="-25000" dirty="0" smtClean="0">
                <a:latin typeface="+mn-lt"/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3038454" y="5072085"/>
              <a:ext cx="135098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3038454" y="6240501"/>
              <a:ext cx="135098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2858991" y="5655011"/>
              <a:ext cx="11658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6200000" flipV="1">
              <a:off x="2456065" y="5656292"/>
              <a:ext cx="1168416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9"/>
            <p:cNvGrpSpPr>
              <a:grpSpLocks noChangeAspect="1"/>
            </p:cNvGrpSpPr>
            <p:nvPr/>
          </p:nvGrpSpPr>
          <p:grpSpPr>
            <a:xfrm>
              <a:off x="2930733" y="5887541"/>
              <a:ext cx="193536" cy="138240"/>
              <a:chOff x="6288111" y="2443149"/>
              <a:chExt cx="252000" cy="180000"/>
            </a:xfrm>
            <a:solidFill>
              <a:schemeClr val="bg1"/>
            </a:solidFill>
          </p:grpSpPr>
          <p:sp>
            <p:nvSpPr>
              <p:cNvPr id="31" name="Isosceles Triangle 30"/>
              <p:cNvSpPr/>
              <p:nvPr/>
            </p:nvSpPr>
            <p:spPr>
              <a:xfrm>
                <a:off x="6288111" y="2443149"/>
                <a:ext cx="252000" cy="180000"/>
              </a:xfrm>
              <a:prstGeom prst="triangl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>
                <a:off x="6288111" y="2443149"/>
                <a:ext cx="25200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32"/>
            <p:cNvGrpSpPr>
              <a:grpSpLocks noChangeAspect="1"/>
            </p:cNvGrpSpPr>
            <p:nvPr/>
          </p:nvGrpSpPr>
          <p:grpSpPr>
            <a:xfrm>
              <a:off x="3332376" y="5887541"/>
              <a:ext cx="193536" cy="138240"/>
              <a:chOff x="6288111" y="2443149"/>
              <a:chExt cx="252000" cy="180000"/>
            </a:xfrm>
            <a:solidFill>
              <a:schemeClr val="bg1"/>
            </a:solidFill>
          </p:grpSpPr>
          <p:sp>
            <p:nvSpPr>
              <p:cNvPr id="34" name="Isosceles Triangle 33"/>
              <p:cNvSpPr/>
              <p:nvPr/>
            </p:nvSpPr>
            <p:spPr>
              <a:xfrm>
                <a:off x="6288111" y="2443149"/>
                <a:ext cx="252000" cy="180000"/>
              </a:xfrm>
              <a:prstGeom prst="triangl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6288111" y="2443149"/>
                <a:ext cx="25200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Oval 36"/>
            <p:cNvSpPr/>
            <p:nvPr/>
          </p:nvSpPr>
          <p:spPr>
            <a:xfrm>
              <a:off x="3004785" y="5510241"/>
              <a:ext cx="72000" cy="720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3405402" y="5729319"/>
              <a:ext cx="72000" cy="720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150" name="Straight Connector 149"/>
            <p:cNvCxnSpPr/>
            <p:nvPr/>
          </p:nvCxnSpPr>
          <p:spPr>
            <a:xfrm rot="16200000" flipV="1">
              <a:off x="2474323" y="5309419"/>
              <a:ext cx="47466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flipV="1">
              <a:off x="2711655" y="5546754"/>
              <a:ext cx="328617" cy="5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rot="5400000" flipH="1" flipV="1">
              <a:off x="2474322" y="6003166"/>
              <a:ext cx="474669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flipV="1">
              <a:off x="2711655" y="5765832"/>
              <a:ext cx="73026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 rot="5400000" flipH="1" flipV="1">
              <a:off x="3460172" y="5345932"/>
              <a:ext cx="54769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10800000">
              <a:off x="3624481" y="5619778"/>
              <a:ext cx="2190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rot="10800000">
              <a:off x="3624481" y="5692804"/>
              <a:ext cx="2190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rot="5400000" flipH="1" flipV="1">
              <a:off x="3460173" y="5966652"/>
              <a:ext cx="547694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Group 23"/>
            <p:cNvGrpSpPr>
              <a:grpSpLocks noChangeAspect="1"/>
            </p:cNvGrpSpPr>
            <p:nvPr/>
          </p:nvGrpSpPr>
          <p:grpSpPr>
            <a:xfrm>
              <a:off x="2930733" y="5291163"/>
              <a:ext cx="193536" cy="138240"/>
              <a:chOff x="6288111" y="2443149"/>
              <a:chExt cx="252000" cy="180000"/>
            </a:xfrm>
            <a:solidFill>
              <a:schemeClr val="bg1"/>
            </a:solidFill>
          </p:grpSpPr>
          <p:sp>
            <p:nvSpPr>
              <p:cNvPr id="25" name="Isosceles Triangle 24"/>
              <p:cNvSpPr/>
              <p:nvPr/>
            </p:nvSpPr>
            <p:spPr>
              <a:xfrm>
                <a:off x="6288111" y="2443149"/>
                <a:ext cx="252000" cy="180000"/>
              </a:xfrm>
              <a:prstGeom prst="triangl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6288111" y="2443149"/>
                <a:ext cx="25200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26"/>
            <p:cNvGrpSpPr>
              <a:grpSpLocks noChangeAspect="1"/>
            </p:cNvGrpSpPr>
            <p:nvPr/>
          </p:nvGrpSpPr>
          <p:grpSpPr>
            <a:xfrm>
              <a:off x="3332376" y="5291163"/>
              <a:ext cx="193536" cy="138240"/>
              <a:chOff x="6288111" y="2443149"/>
              <a:chExt cx="252000" cy="180000"/>
            </a:xfrm>
            <a:solidFill>
              <a:schemeClr val="bg1"/>
            </a:solidFill>
          </p:grpSpPr>
          <p:sp>
            <p:nvSpPr>
              <p:cNvPr id="28" name="Isosceles Triangle 27"/>
              <p:cNvSpPr/>
              <p:nvPr/>
            </p:nvSpPr>
            <p:spPr>
              <a:xfrm>
                <a:off x="6288111" y="2443149"/>
                <a:ext cx="252000" cy="180000"/>
              </a:xfrm>
              <a:prstGeom prst="triangl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9" name="Straight Connector 28"/>
              <p:cNvCxnSpPr/>
              <p:nvPr/>
            </p:nvCxnSpPr>
            <p:spPr>
              <a:xfrm>
                <a:off x="6288111" y="2443149"/>
                <a:ext cx="25200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4" name="Rectangle 323"/>
            <p:cNvSpPr/>
            <p:nvPr/>
          </p:nvSpPr>
          <p:spPr>
            <a:xfrm>
              <a:off x="2855888" y="4999059"/>
              <a:ext cx="1131903" cy="131446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7712118" y="4597416"/>
            <a:ext cx="1091286" cy="1800000"/>
            <a:chOff x="4389435" y="4706955"/>
            <a:chExt cx="1091286" cy="1800000"/>
          </a:xfrm>
        </p:grpSpPr>
        <p:sp>
          <p:nvSpPr>
            <p:cNvPr id="72" name="Rectangle 71"/>
            <p:cNvSpPr/>
            <p:nvPr/>
          </p:nvSpPr>
          <p:spPr>
            <a:xfrm rot="16200000">
              <a:off x="4436721" y="5462955"/>
              <a:ext cx="1800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r>
                <a:rPr lang="en-US" sz="1600" dirty="0" smtClean="0">
                  <a:solidFill>
                    <a:sysClr val="windowText" lastClr="000000"/>
                  </a:solidFill>
                </a:rPr>
                <a:t>Load</a:t>
              </a:r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4389435" y="4926033"/>
              <a:ext cx="620721" cy="1387494"/>
              <a:chOff x="4389435" y="4926033"/>
              <a:chExt cx="620721" cy="1387494"/>
            </a:xfrm>
          </p:grpSpPr>
          <p:cxnSp>
            <p:nvCxnSpPr>
              <p:cNvPr id="203" name="Straight Connector 202"/>
              <p:cNvCxnSpPr/>
              <p:nvPr/>
            </p:nvCxnSpPr>
            <p:spPr>
              <a:xfrm flipV="1">
                <a:off x="4389435" y="4926033"/>
                <a:ext cx="255591" cy="14605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4645026" y="5072085"/>
                <a:ext cx="32861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Oval 58"/>
              <p:cNvSpPr/>
              <p:nvPr/>
            </p:nvSpPr>
            <p:spPr>
              <a:xfrm>
                <a:off x="4864104" y="6167475"/>
                <a:ext cx="146052" cy="14605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47" name="Oval 246"/>
              <p:cNvSpPr/>
              <p:nvPr/>
            </p:nvSpPr>
            <p:spPr>
              <a:xfrm>
                <a:off x="4864104" y="4999059"/>
                <a:ext cx="146052" cy="14605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87" name="Straight Connector 86"/>
              <p:cNvCxnSpPr>
                <a:endCxn id="59" idx="2"/>
              </p:cNvCxnSpPr>
              <p:nvPr/>
            </p:nvCxnSpPr>
            <p:spPr>
              <a:xfrm>
                <a:off x="4389435" y="6240501"/>
                <a:ext cx="47466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24837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Rectangle 163"/>
          <p:cNvSpPr/>
          <p:nvPr/>
        </p:nvSpPr>
        <p:spPr>
          <a:xfrm>
            <a:off x="409518" y="4159260"/>
            <a:ext cx="2446371" cy="2263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dirty="0" smtClean="0">
                <a:solidFill>
                  <a:sysClr val="windowText" lastClr="000000"/>
                </a:solidFill>
              </a:rPr>
              <a:t>Transmitter</a:t>
            </a:r>
          </a:p>
        </p:txBody>
      </p:sp>
      <p:grpSp>
        <p:nvGrpSpPr>
          <p:cNvPr id="165" name="Group 164"/>
          <p:cNvGrpSpPr/>
          <p:nvPr/>
        </p:nvGrpSpPr>
        <p:grpSpPr>
          <a:xfrm>
            <a:off x="1528284" y="4670442"/>
            <a:ext cx="816648" cy="1497034"/>
            <a:chOff x="7772007" y="2078019"/>
            <a:chExt cx="816648" cy="1497034"/>
          </a:xfrm>
        </p:grpSpPr>
        <p:sp>
          <p:nvSpPr>
            <p:cNvPr id="166" name="TextBox 165"/>
            <p:cNvSpPr txBox="1"/>
            <p:nvPr/>
          </p:nvSpPr>
          <p:spPr>
            <a:xfrm flipH="1">
              <a:off x="8100623" y="2078019"/>
              <a:ext cx="436338" cy="36933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dirty="0" smtClean="0">
                  <a:latin typeface="+mn-lt"/>
                </a:rPr>
                <a:t>C</a:t>
              </a:r>
              <a:r>
                <a:rPr lang="en-US" baseline="-25000" dirty="0" smtClean="0">
                  <a:latin typeface="+mn-lt"/>
                </a:rPr>
                <a:t>p</a:t>
              </a:r>
            </a:p>
          </p:txBody>
        </p:sp>
        <p:grpSp>
          <p:nvGrpSpPr>
            <p:cNvPr id="167" name="Group 734"/>
            <p:cNvGrpSpPr/>
            <p:nvPr/>
          </p:nvGrpSpPr>
          <p:grpSpPr>
            <a:xfrm>
              <a:off x="7772007" y="2333610"/>
              <a:ext cx="816648" cy="1241443"/>
              <a:chOff x="7420015" y="2041506"/>
              <a:chExt cx="816648" cy="1241443"/>
            </a:xfrm>
          </p:grpSpPr>
          <p:sp>
            <p:nvSpPr>
              <p:cNvPr id="172" name="TextBox 171"/>
              <p:cNvSpPr txBox="1"/>
              <p:nvPr/>
            </p:nvSpPr>
            <p:spPr>
              <a:xfrm flipH="1">
                <a:off x="7579204" y="2589201"/>
                <a:ext cx="414779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180000">
                  <a:spcBef>
                    <a:spcPts val="0"/>
                  </a:spcBef>
                  <a:buNone/>
                </a:pPr>
                <a:r>
                  <a:rPr lang="en-US" dirty="0" err="1" smtClean="0">
                    <a:latin typeface="+mn-lt"/>
                  </a:rPr>
                  <a:t>L</a:t>
                </a:r>
                <a:r>
                  <a:rPr lang="en-US" baseline="-25000" dirty="0" err="1" smtClean="0">
                    <a:latin typeface="+mn-lt"/>
                  </a:rPr>
                  <a:t>p</a:t>
                </a:r>
                <a:endParaRPr lang="en-US" baseline="-25000" dirty="0" smtClean="0">
                  <a:latin typeface="+mn-lt"/>
                </a:endParaRPr>
              </a:p>
            </p:txBody>
          </p:sp>
          <p:grpSp>
            <p:nvGrpSpPr>
              <p:cNvPr id="173" name="Group 357"/>
              <p:cNvGrpSpPr/>
              <p:nvPr/>
            </p:nvGrpSpPr>
            <p:grpSpPr>
              <a:xfrm>
                <a:off x="7981063" y="2516186"/>
                <a:ext cx="255600" cy="432002"/>
                <a:chOff x="2759130" y="3392506"/>
                <a:chExt cx="314649" cy="547054"/>
              </a:xfrm>
            </p:grpSpPr>
            <p:sp>
              <p:nvSpPr>
                <p:cNvPr id="181" name="Arc 180"/>
                <p:cNvSpPr/>
                <p:nvPr/>
              </p:nvSpPr>
              <p:spPr>
                <a:xfrm flipH="1">
                  <a:off x="2759130" y="3392506"/>
                  <a:ext cx="314649" cy="180635"/>
                </a:xfrm>
                <a:prstGeom prst="arc">
                  <a:avLst>
                    <a:gd name="adj1" fmla="val 16206069"/>
                    <a:gd name="adj2" fmla="val 5451143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Arc 181"/>
                <p:cNvSpPr/>
                <p:nvPr/>
              </p:nvSpPr>
              <p:spPr>
                <a:xfrm flipH="1">
                  <a:off x="2759130" y="3575715"/>
                  <a:ext cx="314649" cy="180635"/>
                </a:xfrm>
                <a:prstGeom prst="arc">
                  <a:avLst>
                    <a:gd name="adj1" fmla="val 16206069"/>
                    <a:gd name="adj2" fmla="val 5451143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3" name="Arc 182"/>
                <p:cNvSpPr/>
                <p:nvPr/>
              </p:nvSpPr>
              <p:spPr>
                <a:xfrm flipH="1">
                  <a:off x="2759130" y="3758925"/>
                  <a:ext cx="314649" cy="180635"/>
                </a:xfrm>
                <a:prstGeom prst="arc">
                  <a:avLst>
                    <a:gd name="adj1" fmla="val 16206069"/>
                    <a:gd name="adj2" fmla="val 5451143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74" name="Straight Connector 173"/>
              <p:cNvCxnSpPr/>
              <p:nvPr/>
            </p:nvCxnSpPr>
            <p:spPr>
              <a:xfrm>
                <a:off x="7785143" y="2151045"/>
                <a:ext cx="32861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0800000">
                <a:off x="7420016" y="2151045"/>
                <a:ext cx="2921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7602318" y="2151305"/>
                <a:ext cx="219600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5400000" flipH="1" flipV="1">
                <a:off x="7675344" y="2151305"/>
                <a:ext cx="219600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16200000" flipV="1">
                <a:off x="7931200" y="2333611"/>
                <a:ext cx="365127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5400000" flipH="1" flipV="1">
                <a:off x="7949458" y="3118641"/>
                <a:ext cx="328613" cy="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0800000">
                <a:off x="7420015" y="3282948"/>
                <a:ext cx="6937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4" name="Group 183"/>
          <p:cNvGrpSpPr/>
          <p:nvPr/>
        </p:nvGrpSpPr>
        <p:grpSpPr>
          <a:xfrm>
            <a:off x="542432" y="4962545"/>
            <a:ext cx="985852" cy="1314468"/>
            <a:chOff x="6786155" y="2370122"/>
            <a:chExt cx="985852" cy="1314468"/>
          </a:xfrm>
        </p:grpSpPr>
        <p:grpSp>
          <p:nvGrpSpPr>
            <p:cNvPr id="185" name="Group 700"/>
            <p:cNvGrpSpPr/>
            <p:nvPr/>
          </p:nvGrpSpPr>
          <p:grpSpPr>
            <a:xfrm>
              <a:off x="6786155" y="2443148"/>
              <a:ext cx="438157" cy="1131904"/>
              <a:chOff x="6434163" y="2151044"/>
              <a:chExt cx="438157" cy="1131904"/>
            </a:xfrm>
          </p:grpSpPr>
          <p:cxnSp>
            <p:nvCxnSpPr>
              <p:cNvPr id="200" name="Straight Connector 199"/>
              <p:cNvCxnSpPr/>
              <p:nvPr/>
            </p:nvCxnSpPr>
            <p:spPr>
              <a:xfrm rot="10800000">
                <a:off x="6689757" y="2151045"/>
                <a:ext cx="18256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rot="5400000">
                <a:off x="6123804" y="2716995"/>
                <a:ext cx="1131903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2" name="Oval 201"/>
              <p:cNvSpPr/>
              <p:nvPr/>
            </p:nvSpPr>
            <p:spPr>
              <a:xfrm>
                <a:off x="6507189" y="2625713"/>
                <a:ext cx="328617" cy="32861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04" name="TextBox 203"/>
              <p:cNvSpPr txBox="1"/>
              <p:nvPr/>
            </p:nvSpPr>
            <p:spPr>
              <a:xfrm>
                <a:off x="6434163" y="2370122"/>
                <a:ext cx="3193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80000">
                  <a:spcBef>
                    <a:spcPts val="0"/>
                  </a:spcBef>
                  <a:buNone/>
                </a:pPr>
                <a:r>
                  <a:rPr lang="en-US" dirty="0" smtClean="0">
                    <a:latin typeface="+mn-lt"/>
                  </a:rPr>
                  <a:t>+</a:t>
                </a:r>
              </a:p>
            </p:txBody>
          </p:sp>
          <p:sp>
            <p:nvSpPr>
              <p:cNvPr id="206" name="TextBox 205"/>
              <p:cNvSpPr txBox="1"/>
              <p:nvPr/>
            </p:nvSpPr>
            <p:spPr>
              <a:xfrm>
                <a:off x="6470676" y="2804076"/>
                <a:ext cx="2616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80000">
                  <a:spcBef>
                    <a:spcPts val="0"/>
                  </a:spcBef>
                  <a:buNone/>
                </a:pPr>
                <a:r>
                  <a:rPr lang="en-US" dirty="0" smtClean="0">
                    <a:latin typeface="+mn-lt"/>
                  </a:rPr>
                  <a:t>-</a:t>
                </a:r>
              </a:p>
            </p:txBody>
          </p:sp>
          <p:cxnSp>
            <p:nvCxnSpPr>
              <p:cNvPr id="207" name="Straight Connector 206"/>
              <p:cNvCxnSpPr/>
              <p:nvPr/>
            </p:nvCxnSpPr>
            <p:spPr>
              <a:xfrm rot="10800000">
                <a:off x="6689759" y="3282948"/>
                <a:ext cx="18256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7" name="Group 718"/>
            <p:cNvGrpSpPr/>
            <p:nvPr/>
          </p:nvGrpSpPr>
          <p:grpSpPr>
            <a:xfrm>
              <a:off x="7224311" y="2370122"/>
              <a:ext cx="547696" cy="1314468"/>
              <a:chOff x="6872319" y="2078018"/>
              <a:chExt cx="547696" cy="1314468"/>
            </a:xfrm>
          </p:grpSpPr>
          <p:cxnSp>
            <p:nvCxnSpPr>
              <p:cNvPr id="189" name="Straight Connector 188"/>
              <p:cNvCxnSpPr/>
              <p:nvPr/>
            </p:nvCxnSpPr>
            <p:spPr>
              <a:xfrm rot="5400000">
                <a:off x="7054885" y="2260583"/>
                <a:ext cx="219076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5400000" flipH="1" flipV="1">
                <a:off x="7127911" y="2443147"/>
                <a:ext cx="146054" cy="730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rot="16200000" flipH="1">
                <a:off x="7073139" y="3191663"/>
                <a:ext cx="182567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rot="5400000" flipH="1" flipV="1">
                <a:off x="7127911" y="2990841"/>
                <a:ext cx="146054" cy="7302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rot="5400000" flipH="1" flipV="1">
                <a:off x="6981860" y="2735253"/>
                <a:ext cx="36512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10800000" flipV="1">
                <a:off x="7164426" y="2625713"/>
                <a:ext cx="255589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5400000" flipH="1" flipV="1">
                <a:off x="7182680" y="2388379"/>
                <a:ext cx="474669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7" name="Rectangle 196"/>
              <p:cNvSpPr/>
              <p:nvPr/>
            </p:nvSpPr>
            <p:spPr>
              <a:xfrm>
                <a:off x="6981859" y="2078018"/>
                <a:ext cx="365130" cy="13144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98" name="Straight Connector 197"/>
              <p:cNvCxnSpPr/>
              <p:nvPr/>
            </p:nvCxnSpPr>
            <p:spPr>
              <a:xfrm rot="10800000">
                <a:off x="6872319" y="3282948"/>
                <a:ext cx="54769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 rot="10800000">
                <a:off x="6872319" y="2151045"/>
                <a:ext cx="29210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8" name="Rectangle 107"/>
          <p:cNvSpPr/>
          <p:nvPr/>
        </p:nvSpPr>
        <p:spPr>
          <a:xfrm>
            <a:off x="4279896" y="4159260"/>
            <a:ext cx="4272021" cy="2263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dirty="0" smtClean="0">
                <a:solidFill>
                  <a:sysClr val="windowText" lastClr="000000"/>
                </a:solidFill>
              </a:rPr>
              <a:t>Receiver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6400752" y="5618498"/>
            <a:ext cx="11658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V="1">
            <a:off x="5997826" y="5619779"/>
            <a:ext cx="1168416" cy="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Communication (Modulation)</a:t>
            </a:r>
            <a:endParaRPr lang="en-US" dirty="0"/>
          </a:p>
        </p:txBody>
      </p:sp>
      <p:sp>
        <p:nvSpPr>
          <p:cNvPr id="194" name="Content Placeholder 21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944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Receiver modulates load by</a:t>
            </a:r>
          </a:p>
          <a:p>
            <a:pPr lvl="1"/>
            <a:r>
              <a:rPr lang="en-US" dirty="0" smtClean="0"/>
              <a:t>Switching modulation resistor (Rm), or</a:t>
            </a:r>
          </a:p>
          <a:p>
            <a:pPr lvl="1"/>
            <a:r>
              <a:rPr lang="en-US" dirty="0" smtClean="0"/>
              <a:t>Switching modulation capacitor (Cm)</a:t>
            </a:r>
          </a:p>
          <a:p>
            <a:r>
              <a:rPr lang="en-US" dirty="0" smtClean="0"/>
              <a:t>Transmitter de-modulates reflected load by</a:t>
            </a:r>
          </a:p>
          <a:p>
            <a:pPr lvl="1"/>
            <a:r>
              <a:rPr lang="en-US" dirty="0" smtClean="0"/>
              <a:t>Sensing primary coil current (</a:t>
            </a:r>
            <a:r>
              <a:rPr lang="en-US" dirty="0" err="1" smtClean="0"/>
              <a:t>Ip</a:t>
            </a:r>
            <a:r>
              <a:rPr lang="en-US" dirty="0" smtClean="0"/>
              <a:t>) and/or</a:t>
            </a:r>
          </a:p>
          <a:p>
            <a:pPr lvl="1"/>
            <a:r>
              <a:rPr lang="en-US" dirty="0" smtClean="0"/>
              <a:t>Sensing primary coil voltage (</a:t>
            </a:r>
            <a:r>
              <a:rPr lang="en-US" dirty="0" err="1" smtClean="0"/>
              <a:t>Vp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</p:txBody>
      </p:sp>
      <p:sp>
        <p:nvSpPr>
          <p:cNvPr id="121" name="Slide Number Placeholder 1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98CD-932C-4925-8D3A-EE40211CBA5D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6" name="Group 116"/>
          <p:cNvGrpSpPr/>
          <p:nvPr/>
        </p:nvGrpSpPr>
        <p:grpSpPr>
          <a:xfrm>
            <a:off x="4439916" y="5364189"/>
            <a:ext cx="314649" cy="547054"/>
            <a:chOff x="3921675" y="3407243"/>
            <a:chExt cx="314649" cy="547054"/>
          </a:xfrm>
        </p:grpSpPr>
        <p:sp>
          <p:nvSpPr>
            <p:cNvPr id="7" name="Arc 6"/>
            <p:cNvSpPr/>
            <p:nvPr/>
          </p:nvSpPr>
          <p:spPr>
            <a:xfrm>
              <a:off x="3921675" y="3407243"/>
              <a:ext cx="314649" cy="180635"/>
            </a:xfrm>
            <a:prstGeom prst="arc">
              <a:avLst>
                <a:gd name="adj1" fmla="val 16206069"/>
                <a:gd name="adj2" fmla="val 5451143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Arc 7"/>
            <p:cNvSpPr/>
            <p:nvPr/>
          </p:nvSpPr>
          <p:spPr>
            <a:xfrm>
              <a:off x="3921675" y="3590452"/>
              <a:ext cx="314649" cy="180635"/>
            </a:xfrm>
            <a:prstGeom prst="arc">
              <a:avLst>
                <a:gd name="adj1" fmla="val 16206069"/>
                <a:gd name="adj2" fmla="val 5451143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Arc 8"/>
            <p:cNvSpPr/>
            <p:nvPr/>
          </p:nvSpPr>
          <p:spPr>
            <a:xfrm>
              <a:off x="3921675" y="3773662"/>
              <a:ext cx="314649" cy="180635"/>
            </a:xfrm>
            <a:prstGeom prst="arc">
              <a:avLst>
                <a:gd name="adj1" fmla="val 16206069"/>
                <a:gd name="adj2" fmla="val 5451143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Connector 9"/>
          <p:cNvCxnSpPr/>
          <p:nvPr/>
        </p:nvCxnSpPr>
        <p:spPr>
          <a:xfrm rot="5400000" flipH="1" flipV="1">
            <a:off x="4444204" y="5199880"/>
            <a:ext cx="32861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4608514" y="5035572"/>
            <a:ext cx="32861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4827331" y="5035310"/>
            <a:ext cx="219600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4900357" y="5035310"/>
            <a:ext cx="219600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5010156" y="5035572"/>
            <a:ext cx="3651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5101439" y="5309419"/>
            <a:ext cx="547695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5265748" y="5583265"/>
            <a:ext cx="219077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5265748" y="5656291"/>
            <a:ext cx="219077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4462461" y="6057936"/>
            <a:ext cx="292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5101440" y="5930139"/>
            <a:ext cx="547694" cy="1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 flipV="1">
            <a:off x="4608514" y="6203987"/>
            <a:ext cx="766773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973643" y="5181624"/>
            <a:ext cx="634111" cy="492443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defTabSz="180000">
              <a:spcBef>
                <a:spcPts val="0"/>
              </a:spcBef>
              <a:buNone/>
            </a:pPr>
            <a:r>
              <a:rPr lang="en-US" dirty="0" err="1" smtClean="0">
                <a:latin typeface="+mn-lt"/>
              </a:rPr>
              <a:t>C</a:t>
            </a:r>
            <a:r>
              <a:rPr lang="en-US" baseline="-25000" dirty="0" err="1" smtClean="0">
                <a:latin typeface="+mn-lt"/>
              </a:rPr>
              <a:t>d</a:t>
            </a:r>
            <a:endParaRPr lang="en-US" baseline="-25000" dirty="0" smtClean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18052" y="5437215"/>
            <a:ext cx="566552" cy="492443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defTabSz="180000">
              <a:spcBef>
                <a:spcPts val="0"/>
              </a:spcBef>
              <a:buNone/>
            </a:pPr>
            <a:r>
              <a:rPr lang="en-US" dirty="0" smtClean="0">
                <a:latin typeface="+mn-lt"/>
              </a:rPr>
              <a:t>L</a:t>
            </a:r>
            <a:r>
              <a:rPr lang="en-US" baseline="-25000" dirty="0" smtClean="0">
                <a:latin typeface="+mn-lt"/>
              </a:rPr>
              <a:t>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73643" y="4706955"/>
            <a:ext cx="428322" cy="369332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defTabSz="180000">
              <a:spcBef>
                <a:spcPts val="0"/>
              </a:spcBef>
              <a:buNone/>
            </a:pPr>
            <a:r>
              <a:rPr lang="en-US" dirty="0" smtClean="0">
                <a:latin typeface="+mn-lt"/>
              </a:rPr>
              <a:t>C</a:t>
            </a:r>
            <a:r>
              <a:rPr lang="en-US" baseline="-25000" dirty="0" smtClean="0">
                <a:latin typeface="+mn-lt"/>
              </a:rPr>
              <a:t>s</a:t>
            </a:r>
          </a:p>
        </p:txBody>
      </p:sp>
      <p:grpSp>
        <p:nvGrpSpPr>
          <p:cNvPr id="24" name="Group 29"/>
          <p:cNvGrpSpPr>
            <a:grpSpLocks noChangeAspect="1"/>
          </p:cNvGrpSpPr>
          <p:nvPr/>
        </p:nvGrpSpPr>
        <p:grpSpPr>
          <a:xfrm>
            <a:off x="6472494" y="5851028"/>
            <a:ext cx="193536" cy="138240"/>
            <a:chOff x="6288111" y="2443149"/>
            <a:chExt cx="252000" cy="180000"/>
          </a:xfrm>
          <a:solidFill>
            <a:schemeClr val="bg1"/>
          </a:solidFill>
        </p:grpSpPr>
        <p:sp>
          <p:nvSpPr>
            <p:cNvPr id="31" name="Isosceles Triangle 30"/>
            <p:cNvSpPr/>
            <p:nvPr/>
          </p:nvSpPr>
          <p:spPr>
            <a:xfrm>
              <a:off x="6288111" y="2443149"/>
              <a:ext cx="252000" cy="180000"/>
            </a:xfrm>
            <a:prstGeom prst="triangl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6288111" y="2443149"/>
              <a:ext cx="252000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32"/>
          <p:cNvGrpSpPr>
            <a:grpSpLocks noChangeAspect="1"/>
          </p:cNvGrpSpPr>
          <p:nvPr/>
        </p:nvGrpSpPr>
        <p:grpSpPr>
          <a:xfrm>
            <a:off x="6874137" y="5851028"/>
            <a:ext cx="193536" cy="138240"/>
            <a:chOff x="6288111" y="2443149"/>
            <a:chExt cx="252000" cy="180000"/>
          </a:xfrm>
          <a:solidFill>
            <a:schemeClr val="bg1"/>
          </a:solidFill>
        </p:grpSpPr>
        <p:sp>
          <p:nvSpPr>
            <p:cNvPr id="34" name="Isosceles Triangle 33"/>
            <p:cNvSpPr/>
            <p:nvPr/>
          </p:nvSpPr>
          <p:spPr>
            <a:xfrm>
              <a:off x="6288111" y="2443149"/>
              <a:ext cx="252000" cy="180000"/>
            </a:xfrm>
            <a:prstGeom prst="triangl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6288111" y="2443149"/>
              <a:ext cx="252000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Oval 36"/>
          <p:cNvSpPr/>
          <p:nvPr/>
        </p:nvSpPr>
        <p:spPr>
          <a:xfrm>
            <a:off x="6546546" y="5473728"/>
            <a:ext cx="72000" cy="7200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endParaRPr lang="en-US" dirty="0" smtClean="0">
              <a:solidFill>
                <a:sysClr val="windowText" lastClr="000000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6947163" y="5692806"/>
            <a:ext cx="72000" cy="7200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endParaRPr lang="en-US" dirty="0" smtClean="0">
              <a:solidFill>
                <a:sysClr val="windowText" lastClr="000000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6580215" y="5035572"/>
            <a:ext cx="15335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580215" y="6203988"/>
            <a:ext cx="208124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202754" y="5254650"/>
            <a:ext cx="351378" cy="369332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defTabSz="180000">
              <a:spcBef>
                <a:spcPts val="0"/>
              </a:spcBef>
              <a:buNone/>
            </a:pPr>
            <a:r>
              <a:rPr lang="en-US" dirty="0" smtClean="0">
                <a:latin typeface="+mn-lt"/>
              </a:rPr>
              <a:t>C</a:t>
            </a:r>
            <a:endParaRPr lang="en-US" baseline="-25000" dirty="0" smtClean="0">
              <a:latin typeface="+mn-lt"/>
            </a:endParaRPr>
          </a:p>
        </p:txBody>
      </p:sp>
      <p:cxnSp>
        <p:nvCxnSpPr>
          <p:cNvPr id="148" name="Straight Connector 147"/>
          <p:cNvCxnSpPr/>
          <p:nvPr/>
        </p:nvCxnSpPr>
        <p:spPr>
          <a:xfrm>
            <a:off x="5375286" y="5035572"/>
            <a:ext cx="8763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16200000" flipV="1">
            <a:off x="6016084" y="5272906"/>
            <a:ext cx="474668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6253416" y="5510241"/>
            <a:ext cx="328617" cy="5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5375286" y="6203988"/>
            <a:ext cx="8763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rot="5400000" flipH="1" flipV="1">
            <a:off x="6016083" y="5966653"/>
            <a:ext cx="474669" cy="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V="1">
            <a:off x="6253416" y="5729319"/>
            <a:ext cx="730260" cy="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rot="5400000" flipH="1" flipV="1">
            <a:off x="7001933" y="5309419"/>
            <a:ext cx="54769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 rot="10800000">
            <a:off x="7166242" y="5583265"/>
            <a:ext cx="2190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rot="10800000">
            <a:off x="7166242" y="5656291"/>
            <a:ext cx="2190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rot="5400000" flipH="1" flipV="1">
            <a:off x="7001934" y="5930139"/>
            <a:ext cx="547694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3"/>
          <p:cNvGrpSpPr>
            <a:grpSpLocks noChangeAspect="1"/>
          </p:cNvGrpSpPr>
          <p:nvPr/>
        </p:nvGrpSpPr>
        <p:grpSpPr>
          <a:xfrm>
            <a:off x="6472494" y="5254650"/>
            <a:ext cx="193536" cy="138240"/>
            <a:chOff x="6288111" y="2443149"/>
            <a:chExt cx="252000" cy="180000"/>
          </a:xfrm>
          <a:solidFill>
            <a:schemeClr val="bg1"/>
          </a:solidFill>
        </p:grpSpPr>
        <p:sp>
          <p:nvSpPr>
            <p:cNvPr id="25" name="Isosceles Triangle 24"/>
            <p:cNvSpPr/>
            <p:nvPr/>
          </p:nvSpPr>
          <p:spPr>
            <a:xfrm>
              <a:off x="6288111" y="2443149"/>
              <a:ext cx="252000" cy="180000"/>
            </a:xfrm>
            <a:prstGeom prst="triangl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6288111" y="2443149"/>
              <a:ext cx="252000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4" name="Group 26"/>
          <p:cNvGrpSpPr>
            <a:grpSpLocks noChangeAspect="1"/>
          </p:cNvGrpSpPr>
          <p:nvPr/>
        </p:nvGrpSpPr>
        <p:grpSpPr>
          <a:xfrm>
            <a:off x="6874137" y="5254650"/>
            <a:ext cx="193536" cy="138240"/>
            <a:chOff x="6288111" y="2443149"/>
            <a:chExt cx="252000" cy="180000"/>
          </a:xfrm>
          <a:solidFill>
            <a:schemeClr val="bg1"/>
          </a:solidFill>
        </p:grpSpPr>
        <p:sp>
          <p:nvSpPr>
            <p:cNvPr id="28" name="Isosceles Triangle 27"/>
            <p:cNvSpPr/>
            <p:nvPr/>
          </p:nvSpPr>
          <p:spPr>
            <a:xfrm>
              <a:off x="6288111" y="2443149"/>
              <a:ext cx="252000" cy="180000"/>
            </a:xfrm>
            <a:prstGeom prst="triangl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6288111" y="2443149"/>
              <a:ext cx="252000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3" name="Straight Connector 202"/>
          <p:cNvCxnSpPr/>
          <p:nvPr/>
        </p:nvCxnSpPr>
        <p:spPr>
          <a:xfrm flipV="1">
            <a:off x="8113761" y="4889520"/>
            <a:ext cx="255591" cy="1460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>
            <a:off x="8369352" y="5035572"/>
            <a:ext cx="32861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Slide Number Placeholder 2"/>
          <p:cNvSpPr txBox="1">
            <a:spLocks/>
          </p:cNvSpPr>
          <p:nvPr/>
        </p:nvSpPr>
        <p:spPr>
          <a:xfrm>
            <a:off x="8158163" y="6572250"/>
            <a:ext cx="571500" cy="14287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B5AFA7-BD1A-4DD2-BE4A-AE5B75DC407D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7310475" y="4633929"/>
            <a:ext cx="1059906" cy="1716114"/>
            <a:chOff x="7420014" y="2114532"/>
            <a:chExt cx="1059906" cy="1716114"/>
          </a:xfrm>
        </p:grpSpPr>
        <p:grpSp>
          <p:nvGrpSpPr>
            <p:cNvPr id="110" name="Group 109"/>
            <p:cNvGrpSpPr/>
            <p:nvPr/>
          </p:nvGrpSpPr>
          <p:grpSpPr>
            <a:xfrm>
              <a:off x="7785144" y="2516175"/>
              <a:ext cx="550825" cy="1168421"/>
              <a:chOff x="6874138" y="5072082"/>
              <a:chExt cx="550825" cy="1168421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 rot="5400000">
                <a:off x="6563775" y="5455470"/>
                <a:ext cx="7667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6892394" y="5893627"/>
                <a:ext cx="182565" cy="7302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V="1">
                <a:off x="6836717" y="6130052"/>
                <a:ext cx="219080" cy="182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6945345" y="5218137"/>
                <a:ext cx="479618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pPr defTabSz="180000">
                  <a:spcBef>
                    <a:spcPts val="0"/>
                  </a:spcBef>
                  <a:buNone/>
                </a:pPr>
                <a:r>
                  <a:rPr lang="en-US" dirty="0" err="1" smtClean="0">
                    <a:latin typeface="+mn-lt"/>
                  </a:rPr>
                  <a:t>R</a:t>
                </a:r>
                <a:r>
                  <a:rPr lang="en-US" baseline="-25000" dirty="0" err="1" smtClean="0">
                    <a:latin typeface="+mn-lt"/>
                  </a:rPr>
                  <a:t>m</a:t>
                </a:r>
                <a:endParaRPr lang="en-US" baseline="-25000" dirty="0" smtClean="0">
                  <a:latin typeface="+mn-lt"/>
                </a:endParaRPr>
              </a:p>
            </p:txBody>
          </p:sp>
          <p:sp>
            <p:nvSpPr>
              <p:cNvPr id="260" name="Rectangle 259"/>
              <p:cNvSpPr/>
              <p:nvPr/>
            </p:nvSpPr>
            <p:spPr>
              <a:xfrm>
                <a:off x="6874138" y="5291164"/>
                <a:ext cx="146052" cy="2921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defTabSz="180000">
                  <a:spcBef>
                    <a:spcPts val="0"/>
                  </a:spcBef>
                  <a:buNone/>
                </a:pPr>
                <a:endParaRPr lang="en-US" dirty="0" smtClea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13" name="Rectangle 112"/>
            <p:cNvSpPr/>
            <p:nvPr/>
          </p:nvSpPr>
          <p:spPr>
            <a:xfrm>
              <a:off x="7673786" y="2406639"/>
              <a:ext cx="547695" cy="142400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420014" y="2114532"/>
              <a:ext cx="10599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Modulation</a:t>
              </a: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5265747" y="4597416"/>
            <a:ext cx="1059906" cy="1752624"/>
            <a:chOff x="7127910" y="2114532"/>
            <a:chExt cx="1059906" cy="1752624"/>
          </a:xfrm>
        </p:grpSpPr>
        <p:sp>
          <p:nvSpPr>
            <p:cNvPr id="119" name="TextBox 118"/>
            <p:cNvSpPr txBox="1"/>
            <p:nvPr/>
          </p:nvSpPr>
          <p:spPr>
            <a:xfrm>
              <a:off x="7127910" y="2114532"/>
              <a:ext cx="10599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sz="1400" dirty="0" smtClean="0">
                  <a:latin typeface="+mn-lt"/>
                </a:rPr>
                <a:t>Modulation</a:t>
              </a:r>
            </a:p>
          </p:txBody>
        </p:sp>
        <p:grpSp>
          <p:nvGrpSpPr>
            <p:cNvPr id="125" name="Group 124"/>
            <p:cNvGrpSpPr/>
            <p:nvPr/>
          </p:nvGrpSpPr>
          <p:grpSpPr>
            <a:xfrm>
              <a:off x="7529553" y="2552687"/>
              <a:ext cx="219077" cy="1168421"/>
              <a:chOff x="5046669" y="5072084"/>
              <a:chExt cx="219077" cy="1168421"/>
            </a:xfrm>
          </p:grpSpPr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4991900" y="5711063"/>
                <a:ext cx="32861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16200000" flipH="1">
                <a:off x="4955386" y="5272905"/>
                <a:ext cx="401643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 flipH="1" flipV="1">
                <a:off x="5101438" y="5893630"/>
                <a:ext cx="182565" cy="7302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16200000" flipV="1">
                <a:off x="5046669" y="6130963"/>
                <a:ext cx="219082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0800000">
                <a:off x="5046669" y="5473728"/>
                <a:ext cx="21907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10800000">
                <a:off x="5046669" y="5546754"/>
                <a:ext cx="21907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2" name="Rectangle 131"/>
            <p:cNvSpPr/>
            <p:nvPr/>
          </p:nvSpPr>
          <p:spPr>
            <a:xfrm>
              <a:off x="7420014" y="2443149"/>
              <a:ext cx="547695" cy="142400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80000">
                <a:spcBef>
                  <a:spcPts val="0"/>
                </a:spcBef>
                <a:buNone/>
              </a:pPr>
              <a:endParaRPr lang="en-US" dirty="0" smtClea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7566066" y="2625714"/>
              <a:ext cx="479618" cy="36933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dirty="0" smtClean="0">
                  <a:latin typeface="+mn-lt"/>
                </a:rPr>
                <a:t>C</a:t>
              </a:r>
              <a:r>
                <a:rPr lang="en-US" baseline="-25000" dirty="0" smtClean="0">
                  <a:latin typeface="+mn-lt"/>
                </a:rPr>
                <a:t>m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2271681" y="5437215"/>
            <a:ext cx="333746" cy="442358"/>
            <a:chOff x="2527272" y="5437215"/>
            <a:chExt cx="333746" cy="442358"/>
          </a:xfrm>
        </p:grpSpPr>
        <p:cxnSp>
          <p:nvCxnSpPr>
            <p:cNvPr id="136" name="Straight Arrow Connector 135"/>
            <p:cNvCxnSpPr/>
            <p:nvPr/>
          </p:nvCxnSpPr>
          <p:spPr>
            <a:xfrm rot="5400000" flipH="1" flipV="1">
              <a:off x="2381221" y="5619779"/>
              <a:ext cx="365130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TextBox 136"/>
            <p:cNvSpPr txBox="1"/>
            <p:nvPr/>
          </p:nvSpPr>
          <p:spPr>
            <a:xfrm flipH="1">
              <a:off x="2527272" y="5510241"/>
              <a:ext cx="333746" cy="36933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dirty="0" err="1" smtClean="0">
                  <a:latin typeface="+mn-lt"/>
                </a:rPr>
                <a:t>I</a:t>
              </a:r>
              <a:r>
                <a:rPr lang="en-US" baseline="-25000" dirty="0" err="1" smtClean="0">
                  <a:latin typeface="+mn-lt"/>
                </a:rPr>
                <a:t>p</a:t>
              </a:r>
              <a:endParaRPr lang="en-US" baseline="-25000" dirty="0" smtClean="0">
                <a:latin typeface="+mn-lt"/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1906551" y="5145111"/>
            <a:ext cx="971209" cy="912825"/>
            <a:chOff x="2162142" y="5145111"/>
            <a:chExt cx="971209" cy="912825"/>
          </a:xfrm>
        </p:grpSpPr>
        <p:sp>
          <p:nvSpPr>
            <p:cNvPr id="143" name="TextBox 142"/>
            <p:cNvSpPr txBox="1"/>
            <p:nvPr/>
          </p:nvSpPr>
          <p:spPr>
            <a:xfrm flipH="1">
              <a:off x="2709837" y="5400702"/>
              <a:ext cx="423514" cy="36933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pPr defTabSz="180000">
                <a:spcBef>
                  <a:spcPts val="0"/>
                </a:spcBef>
                <a:buNone/>
              </a:pPr>
              <a:r>
                <a:rPr lang="en-US" dirty="0" err="1" smtClean="0">
                  <a:latin typeface="+mn-lt"/>
                </a:rPr>
                <a:t>V</a:t>
              </a:r>
              <a:r>
                <a:rPr lang="en-US" baseline="-25000" dirty="0" err="1" smtClean="0">
                  <a:latin typeface="+mn-lt"/>
                </a:rPr>
                <a:t>p</a:t>
              </a:r>
              <a:endParaRPr lang="en-US" baseline="-25000" dirty="0" smtClean="0">
                <a:latin typeface="+mn-lt"/>
              </a:endParaRPr>
            </a:p>
          </p:txBody>
        </p:sp>
        <p:sp>
          <p:nvSpPr>
            <p:cNvPr id="144" name="Arc 143"/>
            <p:cNvSpPr/>
            <p:nvPr/>
          </p:nvSpPr>
          <p:spPr>
            <a:xfrm>
              <a:off x="2162142" y="5145111"/>
              <a:ext cx="766774" cy="766773"/>
            </a:xfrm>
            <a:prstGeom prst="arc">
              <a:avLst>
                <a:gd name="adj1" fmla="val 16467431"/>
                <a:gd name="adj2" fmla="val 20860540"/>
              </a:avLst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Arc 145"/>
            <p:cNvSpPr/>
            <p:nvPr/>
          </p:nvSpPr>
          <p:spPr>
            <a:xfrm>
              <a:off x="2235168" y="5327676"/>
              <a:ext cx="693748" cy="730260"/>
            </a:xfrm>
            <a:prstGeom prst="arc">
              <a:avLst>
                <a:gd name="adj1" fmla="val 1024092"/>
                <a:gd name="adj2" fmla="val 5350028"/>
              </a:avLst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4" name="Left Arrow 153"/>
          <p:cNvSpPr/>
          <p:nvPr/>
        </p:nvSpPr>
        <p:spPr>
          <a:xfrm>
            <a:off x="3147993" y="5181624"/>
            <a:ext cx="949338" cy="438156"/>
          </a:xfrm>
          <a:prstGeom prst="leftArrow">
            <a:avLst/>
          </a:prstGeom>
          <a:solidFill>
            <a:schemeClr val="bg1"/>
          </a:solidFill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80000">
              <a:spcBef>
                <a:spcPts val="0"/>
              </a:spcBef>
              <a:buNone/>
            </a:pPr>
            <a:r>
              <a:rPr lang="en-US" dirty="0" smtClean="0">
                <a:solidFill>
                  <a:sysClr val="windowText" lastClr="000000"/>
                </a:solidFill>
              </a:rPr>
              <a:t>Load</a:t>
            </a:r>
          </a:p>
        </p:txBody>
      </p:sp>
      <p:sp>
        <p:nvSpPr>
          <p:cNvPr id="120" name="Left Arrow 76"/>
          <p:cNvSpPr>
            <a:spLocks noChangeArrowheads="1"/>
          </p:cNvSpPr>
          <p:nvPr/>
        </p:nvSpPr>
        <p:spPr bwMode="auto">
          <a:xfrm flipH="1">
            <a:off x="3074967" y="5765832"/>
            <a:ext cx="1152000" cy="5040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 dirty="0" smtClean="0"/>
              <a:t>Power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4288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" grpId="0" build="p"/>
      <p:bldP spid="15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D193E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WPC 2017 Template (4x3).potx" id="{80676C95-5A3C-479F-B5C8-517F47C2A711}" vid="{6E4B6700-5797-4D4C-8C3C-ED1AED28C3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WPC 2017 Template (4x3)</Template>
  <TotalTime>19</TotalTime>
  <Words>948</Words>
  <Application>Microsoft Office PowerPoint</Application>
  <PresentationFormat>On-screen Show (4:3)</PresentationFormat>
  <Paragraphs>346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MS PGothic</vt:lpstr>
      <vt:lpstr>Arial</vt:lpstr>
      <vt:lpstr>Avenir Book</vt:lpstr>
      <vt:lpstr>Calibri</vt:lpstr>
      <vt:lpstr>Office Theme</vt:lpstr>
      <vt:lpstr>Wireless Power  How it works</vt:lpstr>
      <vt:lpstr>Target</vt:lpstr>
      <vt:lpstr>System Overview (Top View)</vt:lpstr>
      <vt:lpstr>System Overview (Power Conversion)</vt:lpstr>
      <vt:lpstr>System Overview (Control)</vt:lpstr>
      <vt:lpstr>System Overview (Communication)</vt:lpstr>
      <vt:lpstr>Power Conversion (Transmitter)</vt:lpstr>
      <vt:lpstr>Power Pick Up (Receiver)</vt:lpstr>
      <vt:lpstr>Communication (Modulation)</vt:lpstr>
      <vt:lpstr>Communication (Data-Format)</vt:lpstr>
      <vt:lpstr>Communication &amp; Control </vt:lpstr>
      <vt:lpstr>Power Transfer Control</vt:lpstr>
      <vt:lpstr>Coupling between Coils</vt:lpstr>
      <vt:lpstr>Coil Alignment (Design Freedom)</vt:lpstr>
      <vt:lpstr>Standby Power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Power  How it works</dc:title>
  <dc:creator>Menno Treffers</dc:creator>
  <cp:lastModifiedBy>Menno Treffers</cp:lastModifiedBy>
  <cp:revision>5</cp:revision>
  <cp:lastPrinted>2012-05-07T21:21:50Z</cp:lastPrinted>
  <dcterms:created xsi:type="dcterms:W3CDTF">2017-06-07T11:16:52Z</dcterms:created>
  <dcterms:modified xsi:type="dcterms:W3CDTF">2017-06-07T11:36:24Z</dcterms:modified>
</cp:coreProperties>
</file>